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Lst>
  <p:notesMasterIdLst>
    <p:notesMasterId r:id="rId6"/>
  </p:notesMasterIdLst>
  <p:sldIdLst>
    <p:sldId id="370" r:id="rId4"/>
    <p:sldId id="373" r:id="rId5"/>
    <p:sldId id="376" r:id="rId7"/>
    <p:sldId id="424" r:id="rId8"/>
    <p:sldId id="425" r:id="rId9"/>
    <p:sldId id="426" r:id="rId10"/>
    <p:sldId id="427" r:id="rId11"/>
    <p:sldId id="452" r:id="rId12"/>
    <p:sldId id="428" r:id="rId13"/>
    <p:sldId id="453" r:id="rId14"/>
    <p:sldId id="429" r:id="rId15"/>
    <p:sldId id="440" r:id="rId16"/>
    <p:sldId id="441" r:id="rId17"/>
    <p:sldId id="469" r:id="rId18"/>
    <p:sldId id="454" r:id="rId19"/>
    <p:sldId id="487" r:id="rId20"/>
    <p:sldId id="500" r:id="rId21"/>
    <p:sldId id="382" r:id="rId22"/>
    <p:sldId id="470" r:id="rId23"/>
    <p:sldId id="385" r:id="rId24"/>
    <p:sldId id="388" r:id="rId25"/>
    <p:sldId id="483" r:id="rId26"/>
    <p:sldId id="501" r:id="rId27"/>
    <p:sldId id="391" r:id="rId28"/>
    <p:sldId id="394" r:id="rId29"/>
    <p:sldId id="397" r:id="rId30"/>
    <p:sldId id="403" r:id="rId31"/>
    <p:sldId id="406" r:id="rId32"/>
    <p:sldId id="409" r:id="rId33"/>
  </p:sldIdLst>
  <p:sldSz cx="12192000" cy="6858000"/>
  <p:notesSz cx="6858000" cy="9144000"/>
  <p:embeddedFontLst>
    <p:embeddedFont>
      <p:font typeface="SimSun" panose="02010600030101010101" pitchFamily="2" charset="-122"/>
      <p:regular r:id="rId37"/>
    </p:embeddedFont>
    <p:embeddedFont>
      <p:font typeface="Open Sans" panose="020B0606030504020204"/>
      <p:regular r:id="rId38"/>
    </p:embeddedFont>
    <p:embeddedFont>
      <p:font typeface="Calibri" panose="020F0502020204030204"/>
      <p:regular r:id="rId39"/>
      <p:bold r:id="rId40"/>
      <p:italic r:id="rId41"/>
      <p:boldItalic r:id="rId42"/>
    </p:embeddedFont>
    <p:embeddedFont>
      <p:font typeface="Poppins SemiBold" panose="00000500000000000000"/>
      <p:regular r:id="rId43"/>
    </p:embeddedFont>
    <p:embeddedFont>
      <p:font typeface="Cambria" panose="02040503050406030204" charset="0"/>
      <p:regular r:id="rId44"/>
      <p:bold r:id="rId45"/>
      <p:italic r:id="rId46"/>
      <p:boldItalic r:id="rId47"/>
    </p:embeddedFont>
    <p:embeddedFont>
      <p:font typeface="Verdana" panose="020B0604030504040204"/>
      <p:regular r:id="rId48"/>
      <p:bold r:id="rId49"/>
      <p:italic r:id="rId50"/>
      <p:boldItalic r:id="rId51"/>
    </p:embeddedFont>
    <p:embeddedFont>
      <p:font typeface="Verdana" panose="020B0604030504040204" pitchFamily="34" charset="0"/>
      <p:regular r:id="rId52"/>
      <p:bold r:id="rId53"/>
      <p:italic r:id="rId54"/>
      <p:boldItalic r:id="rId55"/>
    </p:embeddedFont>
    <p:embeddedFont>
      <p:font typeface="Lucida Bright" panose="02040602050505020304" charset="0"/>
      <p:regular r:id="rId56"/>
      <p:bold r:id="rId57"/>
      <p:italic r:id="rId58"/>
    </p:embeddedFont>
    <p:embeddedFont>
      <p:font typeface="Bookman Old Style" panose="02050604050505020204"/>
      <p:regular r:id="rId59"/>
      <p:bold r:id="rId60"/>
      <p:italic r:id="rId61"/>
    </p:embeddedFont>
  </p:embeddedFontLst>
  <p:custDataLst>
    <p:tags r:id="rId6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guideLst/>
    </p:cSldViewPr>
  </p:slide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2" Type="http://schemas.openxmlformats.org/officeDocument/2006/relationships/tags" Target="tags/tag18.xml"/><Relationship Id="rId61" Type="http://schemas.openxmlformats.org/officeDocument/2006/relationships/font" Target="fonts/font25.fntdata"/><Relationship Id="rId60" Type="http://schemas.openxmlformats.org/officeDocument/2006/relationships/font" Target="fonts/font24.fntdata"/><Relationship Id="rId6" Type="http://schemas.openxmlformats.org/officeDocument/2006/relationships/notesMaster" Target="notesMasters/notesMaster1.xml"/><Relationship Id="rId59" Type="http://schemas.openxmlformats.org/officeDocument/2006/relationships/font" Target="fonts/font23.fntdata"/><Relationship Id="rId58" Type="http://schemas.openxmlformats.org/officeDocument/2006/relationships/font" Target="fonts/font22.fntdata"/><Relationship Id="rId57" Type="http://schemas.openxmlformats.org/officeDocument/2006/relationships/font" Target="fonts/font21.fntdata"/><Relationship Id="rId56" Type="http://schemas.openxmlformats.org/officeDocument/2006/relationships/font" Target="fonts/font20.fntdata"/><Relationship Id="rId55" Type="http://schemas.openxmlformats.org/officeDocument/2006/relationships/font" Target="fonts/font19.fntdata"/><Relationship Id="rId54" Type="http://schemas.openxmlformats.org/officeDocument/2006/relationships/font" Target="fonts/font18.fntdata"/><Relationship Id="rId53" Type="http://schemas.openxmlformats.org/officeDocument/2006/relationships/font" Target="fonts/font17.fntdata"/><Relationship Id="rId52" Type="http://schemas.openxmlformats.org/officeDocument/2006/relationships/font" Target="fonts/font16.fntdata"/><Relationship Id="rId51" Type="http://schemas.openxmlformats.org/officeDocument/2006/relationships/font" Target="fonts/font15.fntdata"/><Relationship Id="rId50" Type="http://schemas.openxmlformats.org/officeDocument/2006/relationships/font" Target="fonts/font14.fntdata"/><Relationship Id="rId5" Type="http://schemas.openxmlformats.org/officeDocument/2006/relationships/slide" Target="slides/slide2.xml"/><Relationship Id="rId49" Type="http://schemas.openxmlformats.org/officeDocument/2006/relationships/font" Target="fonts/font13.fntdata"/><Relationship Id="rId48" Type="http://schemas.openxmlformats.org/officeDocument/2006/relationships/font" Target="fonts/font12.fntdata"/><Relationship Id="rId47" Type="http://schemas.openxmlformats.org/officeDocument/2006/relationships/font" Target="fonts/font11.fntdata"/><Relationship Id="rId46" Type="http://schemas.openxmlformats.org/officeDocument/2006/relationships/font" Target="fonts/font10.fntdata"/><Relationship Id="rId45" Type="http://schemas.openxmlformats.org/officeDocument/2006/relationships/font" Target="fonts/font9.fntdata"/><Relationship Id="rId44" Type="http://schemas.openxmlformats.org/officeDocument/2006/relationships/font" Target="fonts/font8.fntdata"/><Relationship Id="rId43" Type="http://schemas.openxmlformats.org/officeDocument/2006/relationships/font" Target="fonts/font7.fntdata"/><Relationship Id="rId42" Type="http://schemas.openxmlformats.org/officeDocument/2006/relationships/font" Target="fonts/font6.fntdata"/><Relationship Id="rId41" Type="http://schemas.openxmlformats.org/officeDocument/2006/relationships/font" Target="fonts/font5.fntdata"/><Relationship Id="rId40" Type="http://schemas.openxmlformats.org/officeDocument/2006/relationships/font" Target="fonts/font4.fntdata"/><Relationship Id="rId4" Type="http://schemas.openxmlformats.org/officeDocument/2006/relationships/slide" Target="slides/slide1.xml"/><Relationship Id="rId39" Type="http://schemas.openxmlformats.org/officeDocument/2006/relationships/font" Target="fonts/font3.fntdata"/><Relationship Id="rId38" Type="http://schemas.openxmlformats.org/officeDocument/2006/relationships/font" Target="fonts/font2.fntdata"/><Relationship Id="rId37" Type="http://schemas.openxmlformats.org/officeDocument/2006/relationships/font" Target="fonts/font1.fntdata"/><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ct val="0"/>
              </a:spcBef>
              <a:spcAft>
                <a:spcPct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ct val="0"/>
              </a:spcBef>
              <a:spcAft>
                <a:spcPct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ct val="0"/>
              </a:spcBef>
              <a:spcAft>
                <a:spcPct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ct val="0"/>
              </a:spcBef>
              <a:spcAft>
                <a:spcPct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ct val="0"/>
              </a:spcBef>
              <a:spcAft>
                <a:spcPct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ct val="0"/>
              </a:spcBef>
              <a:spcAft>
                <a:spcPct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ct val="0"/>
              </a:spcBef>
              <a:spcAft>
                <a:spcPct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ct val="0"/>
              </a:spcBef>
              <a:spcAft>
                <a:spcPct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ct val="0"/>
              </a:spcBef>
              <a:spcAft>
                <a:spcPct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ct val="0"/>
              </a:spcBef>
              <a:spcAft>
                <a:spcPct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ct val="0"/>
              </a:spcBef>
              <a:spcAft>
                <a:spcPct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ct val="0"/>
              </a:spcBef>
              <a:spcAft>
                <a:spcPct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ct val="0"/>
              </a:spcBef>
              <a:spcAft>
                <a:spcPct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ct val="0"/>
              </a:spcBef>
              <a:spcAft>
                <a:spcPct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ct val="0"/>
              </a:spcBef>
              <a:spcAft>
                <a:spcPct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ct val="0"/>
              </a:spcBef>
              <a:spcAft>
                <a:spcPct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ct val="0"/>
              </a:spcBef>
              <a:spcAft>
                <a:spcPct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ct val="0"/>
              </a:spcBef>
              <a:spcAft>
                <a:spcPct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ct val="0"/>
              </a:spcBef>
              <a:spcAft>
                <a:spcPct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ct val="0"/>
              </a:spcBef>
              <a:spcAft>
                <a:spcPct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ct val="0"/>
              </a:spcBef>
              <a:spcAft>
                <a:spcPct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ct val="0"/>
              </a:spcBef>
              <a:spcAft>
                <a:spcPct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ct val="0"/>
              </a:spcBef>
              <a:spcAft>
                <a:spcPct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ct val="0"/>
              </a:spcBef>
              <a:spcAft>
                <a:spcPct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ct val="0"/>
              </a:spcBef>
              <a:spcAft>
                <a:spcPct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ct val="0"/>
              </a:spcBef>
              <a:spcAft>
                <a:spcPct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ct val="0"/>
              </a:spcBef>
              <a:spcAft>
                <a:spcPct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ct val="0"/>
              </a:spcBef>
              <a:spcAft>
                <a:spcPct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ct val="0"/>
              </a:spcBef>
              <a:spcAft>
                <a:spcPct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ct val="0"/>
              </a:spcBef>
              <a:spcAft>
                <a:spcPct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ct val="0"/>
              </a:spcBef>
              <a:spcAft>
                <a:spcPct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ct val="0"/>
              </a:spcBef>
              <a:spcAft>
                <a:spcPct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ct val="0"/>
              </a:spcBef>
              <a:spcAft>
                <a:spcPct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ct val="0"/>
              </a:spcBef>
              <a:spcAft>
                <a:spcPct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ct val="0"/>
              </a:spcBef>
              <a:spcAft>
                <a:spcPct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ct val="0"/>
              </a:spcBef>
              <a:spcAft>
                <a:spcPct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ct val="0"/>
              </a:spcBef>
              <a:spcAft>
                <a:spcPct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7"/>
        <p:cNvGrpSpPr/>
        <p:nvPr/>
      </p:nvGrpSpPr>
      <p:grpSpPr>
        <a:xfrm>
          <a:off x="0" y="0"/>
          <a:ext cx="0" cy="0"/>
          <a:chOff x="0" y="0"/>
          <a:chExt cx="0" cy="0"/>
        </a:xfrm>
      </p:grpSpPr>
      <p:sp>
        <p:nvSpPr>
          <p:cNvPr id="108" name="Google Shape;108;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p>
        </p:txBody>
      </p:sp>
      <p:sp>
        <p:nvSpPr>
          <p:cNvPr id="109" name="Google Shape;109;p76: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39"/>
        <p:cNvGrpSpPr/>
        <p:nvPr/>
      </p:nvGrpSpPr>
      <p:grpSpPr>
        <a:xfrm>
          <a:off x="0" y="0"/>
          <a:ext cx="0" cy="0"/>
          <a:chOff x="0" y="0"/>
          <a:chExt cx="0" cy="0"/>
        </a:xfrm>
      </p:grpSpPr>
      <p:sp>
        <p:nvSpPr>
          <p:cNvPr id="740" name="Google Shape;740;g2fee63df26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ct val="0"/>
              </a:spcBef>
              <a:spcAft>
                <a:spcPct val="0"/>
              </a:spcAft>
              <a:buSzPts val="1400"/>
              <a:buNone/>
            </a:pPr>
          </a:p>
        </p:txBody>
      </p:sp>
      <p:sp>
        <p:nvSpPr>
          <p:cNvPr id="741" name="Google Shape;741;g2fee63df26b_0_0:notes"/>
          <p:cNvSpPr>
            <a:spLocks noGrp="1" noRot="1" noChangeAspect="1"/>
          </p:cNvSpPr>
          <p:nvPr>
            <p:ph type="sldImg" idx="2"/>
          </p:nvPr>
        </p:nvSpPr>
        <p:spPr>
          <a:xfrm>
            <a:off x="685800" y="1143000"/>
            <a:ext cx="5486400" cy="3086100"/>
          </a:xfrm>
          <a:custGeom>
            <a:avLst/>
            <a:gdLst/>
            <a:ahLst/>
            <a:cxnLst/>
            <a:rect l="l" t="t" r="r" b="b"/>
            <a:pathLst>
              <a:path w="119999" h="119999"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Click to edit Master title style</a:t>
            </a:r>
            <a:endParaRPr lang="en-US"/>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2"/>
          </p:nvPr>
        </p:nvSpPr>
        <p:spPr/>
        <p:txBody>
          <a:bodyPr/>
          <a:lstStyle/>
          <a:p>
            <a:fld id="{C2CF5371-4638-4825-AA10-ED62845103E6}"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0EF6F172-5D42-4918-BF2C-C70C862C5403}"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91704BA7-0943-4C3B-8F7A-9F1E1735D4C2}"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3"/>
        <p:cNvGrpSpPr/>
        <p:nvPr/>
      </p:nvGrpSpPr>
      <p:grpSpPr>
        <a:xfrm>
          <a:off x="0" y="0"/>
          <a:ext cx="0" cy="0"/>
          <a:chOff x="0" y="0"/>
          <a:chExt cx="0" cy="0"/>
        </a:xfrm>
      </p:grpSpPr>
      <p:sp>
        <p:nvSpPr>
          <p:cNvPr id="24" name="Google Shape;24;p48"/>
          <p:cNvSpPr>
            <a:spLocks noGrp="1"/>
          </p:cNvSpPr>
          <p:nvPr>
            <p:ph type="pic" idx="2"/>
          </p:nvPr>
        </p:nvSpPr>
        <p:spPr>
          <a:xfrm>
            <a:off x="0" y="0"/>
            <a:ext cx="12192000" cy="6858000"/>
          </a:xfrm>
          <a:prstGeom prst="rect">
            <a:avLst/>
          </a:prstGeom>
          <a:solidFill>
            <a:srgbClr val="F2F2F2"/>
          </a:solidFill>
          <a:ln>
            <a:noFill/>
          </a:ln>
        </p:spPr>
        <p:txBody>
          <a:bodyPr/>
          <a:lstStyle/>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9_Title Slide">
  <p:cSld name="29_Title Slide">
    <p:spTree>
      <p:nvGrpSpPr>
        <p:cNvPr id="1" name="Shape 25"/>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General Content">
  <p:cSld name="General Content">
    <p:spTree>
      <p:nvGrpSpPr>
        <p:cNvPr id="1" name="Shape 26"/>
        <p:cNvGrpSpPr/>
        <p:nvPr/>
      </p:nvGrpSpPr>
      <p:grpSpPr>
        <a:xfrm>
          <a:off x="0" y="0"/>
          <a:ext cx="0" cy="0"/>
          <a:chOff x="0" y="0"/>
          <a:chExt cx="0" cy="0"/>
        </a:xfrm>
      </p:grpSpPr>
      <p:sp>
        <p:nvSpPr>
          <p:cNvPr id="27" name="Google Shape;27;g2f68141a545_0_445"/>
          <p:cNvSpPr/>
          <p:nvPr/>
        </p:nvSpPr>
        <p:spPr>
          <a:xfrm>
            <a:off x="0" y="2689"/>
            <a:ext cx="688500" cy="6858000"/>
          </a:xfrm>
          <a:prstGeom prst="rect">
            <a:avLst/>
          </a:prstGeom>
          <a:solidFill>
            <a:srgbClr val="059ABE"/>
          </a:soli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panose="020B0604020202020204"/>
              <a:buNone/>
            </a:pPr>
            <a:endParaRPr sz="180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8" name="Google Shape;28;g2f68141a545_0_445"/>
          <p:cNvSpPr txBox="1">
            <a:spLocks noGrp="1"/>
          </p:cNvSpPr>
          <p:nvPr>
            <p:ph type="title"/>
          </p:nvPr>
        </p:nvSpPr>
        <p:spPr>
          <a:xfrm>
            <a:off x="850492" y="245369"/>
            <a:ext cx="7572600" cy="5310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ct val="0"/>
              </a:spcBef>
              <a:spcAft>
                <a:spcPct val="0"/>
              </a:spcAft>
              <a:buClr>
                <a:srgbClr val="037692"/>
              </a:buClr>
              <a:buSzPts val="2400"/>
              <a:buFont typeface="Poppins SemiBold" panose="00000500000000000000"/>
              <a:buNone/>
              <a:defRPr sz="2400" b="0" i="0" u="none" strike="noStrike" cap="none">
                <a:solidFill>
                  <a:srgbClr val="037692"/>
                </a:solidFill>
                <a:latin typeface="Poppins SemiBold" panose="00000500000000000000"/>
                <a:ea typeface="Poppins SemiBold" panose="00000500000000000000"/>
                <a:cs typeface="Poppins SemiBold" panose="00000500000000000000"/>
                <a:sym typeface="Poppins SemiBold" panose="00000500000000000000"/>
              </a:defRPr>
            </a:lvl1pPr>
            <a:lvl2pPr marR="0" lvl="1" algn="l" rtl="0">
              <a:lnSpc>
                <a:spcPct val="100000"/>
              </a:lnSpc>
              <a:spcBef>
                <a:spcPct val="0"/>
              </a:spcBef>
              <a:spcAft>
                <a:spcPct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pic>
        <p:nvPicPr>
          <p:cNvPr id="29" name="Google Shape;29;g2f68141a545_0_445"/>
          <p:cNvPicPr preferRelativeResize="0"/>
          <p:nvPr/>
        </p:nvPicPr>
        <p:blipFill>
          <a:blip r:embed="rId2"/>
          <a:stretch>
            <a:fillRect/>
          </a:stretch>
        </p:blipFill>
        <p:spPr>
          <a:xfrm flipH="1">
            <a:off x="850490" y="902171"/>
            <a:ext cx="790813" cy="48294"/>
          </a:xfrm>
          <a:prstGeom prst="rect">
            <a:avLst/>
          </a:prstGeom>
          <a:noFill/>
          <a:ln>
            <a:noFill/>
          </a:ln>
        </p:spPr>
      </p:pic>
      <p:pic>
        <p:nvPicPr>
          <p:cNvPr id="30" name="Google Shape;30;g2f68141a545_0_445"/>
          <p:cNvPicPr preferRelativeResize="0"/>
          <p:nvPr/>
        </p:nvPicPr>
        <p:blipFill>
          <a:blip r:embed="rId3"/>
          <a:stretch>
            <a:fillRect/>
          </a:stretch>
        </p:blipFill>
        <p:spPr>
          <a:xfrm>
            <a:off x="1010470" y="5707756"/>
            <a:ext cx="805981" cy="9048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5_Title Slide">
  <p:cSld name="25_Title Slide">
    <p:spTree>
      <p:nvGrpSpPr>
        <p:cNvPr id="1" name="Shape 31"/>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32"/>
        <p:cNvGrpSpPr/>
        <p:nvPr/>
      </p:nvGrpSpPr>
      <p:grpSpPr>
        <a:xfrm>
          <a:off x="0" y="0"/>
          <a:ext cx="0" cy="0"/>
          <a:chOff x="0" y="0"/>
          <a:chExt cx="0" cy="0"/>
        </a:xfrm>
      </p:grpSpPr>
      <p:sp>
        <p:nvSpPr>
          <p:cNvPr id="33" name="Google Shape;33;g27884b107a2_2_166"/>
          <p:cNvSpPr txBox="1">
            <a:spLocks noGrp="1"/>
          </p:cNvSpPr>
          <p:nvPr>
            <p:ph type="title"/>
          </p:nvPr>
        </p:nvSpPr>
        <p:spPr>
          <a:xfrm>
            <a:off x="415600" y="593367"/>
            <a:ext cx="11360700" cy="763500"/>
          </a:xfrm>
          <a:prstGeom prst="rect">
            <a:avLst/>
          </a:prstGeom>
          <a:noFill/>
          <a:ln>
            <a:noFill/>
          </a:ln>
        </p:spPr>
        <p:txBody>
          <a:bodyPr spcFirstLastPara="1" wrap="square" lIns="91425" tIns="91425" rIns="91425" bIns="91425" anchor="t" anchorCtr="0">
            <a:normAutofit/>
          </a:bodyPr>
          <a:lstStyle>
            <a:lvl1pPr marR="0" lvl="0" algn="l" rtl="0">
              <a:lnSpc>
                <a:spcPct val="90000"/>
              </a:lnSpc>
              <a:spcBef>
                <a:spcPct val="0"/>
              </a:spcBef>
              <a:spcAft>
                <a:spcPct val="0"/>
              </a:spcAft>
              <a:buClr>
                <a:schemeClr val="dk1"/>
              </a:buClr>
              <a:buSzPts val="28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R="0" lvl="1" algn="l" rtl="0">
              <a:lnSpc>
                <a:spcPct val="100000"/>
              </a:lnSpc>
              <a:spcBef>
                <a:spcPct val="0"/>
              </a:spcBef>
              <a:spcAft>
                <a:spcPct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SzPts val="28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4" name="Google Shape;34;g27884b107a2_2_166"/>
          <p:cNvSpPr txBox="1">
            <a:spLocks noGrp="1"/>
          </p:cNvSpPr>
          <p:nvPr>
            <p:ph type="body" idx="1"/>
          </p:nvPr>
        </p:nvSpPr>
        <p:spPr>
          <a:xfrm>
            <a:off x="415600" y="1536633"/>
            <a:ext cx="11360700" cy="45552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20000"/>
              </a:lnSpc>
              <a:spcBef>
                <a:spcPct val="0"/>
              </a:spcBef>
              <a:spcAft>
                <a:spcPct val="0"/>
              </a:spcAft>
              <a:buClr>
                <a:schemeClr val="dk1"/>
              </a:buClr>
              <a:buSzPts val="1800"/>
              <a:buFont typeface="Arial" panose="020B0604020202020204"/>
              <a:buChar char="●"/>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L="914400" marR="0" lvl="1" indent="-317500" algn="l" rtl="0">
              <a:lnSpc>
                <a:spcPct val="120000"/>
              </a:lnSpc>
              <a:spcBef>
                <a:spcPct val="0"/>
              </a:spcBef>
              <a:spcAft>
                <a:spcPct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20000"/>
              </a:lnSpc>
              <a:spcBef>
                <a:spcPct val="0"/>
              </a:spcBef>
              <a:spcAft>
                <a:spcPct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20000"/>
              </a:lnSpc>
              <a:spcBef>
                <a:spcPct val="0"/>
              </a:spcBef>
              <a:spcAft>
                <a:spcPct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20000"/>
              </a:lnSpc>
              <a:spcBef>
                <a:spcPct val="0"/>
              </a:spcBef>
              <a:spcAft>
                <a:spcPct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90000"/>
              </a:lnSpc>
              <a:spcBef>
                <a:spcPct val="0"/>
              </a:spcBef>
              <a:spcAft>
                <a:spcPct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90000"/>
              </a:lnSpc>
              <a:spcBef>
                <a:spcPct val="0"/>
              </a:spcBef>
              <a:spcAft>
                <a:spcPct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90000"/>
              </a:lnSpc>
              <a:spcBef>
                <a:spcPct val="0"/>
              </a:spcBef>
              <a:spcAft>
                <a:spcPct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90000"/>
              </a:lnSpc>
              <a:spcBef>
                <a:spcPct val="0"/>
              </a:spcBef>
              <a:spcAft>
                <a:spcPct val="0"/>
              </a:spcAft>
              <a:buClr>
                <a:schemeClr val="dk1"/>
              </a:buClr>
              <a:buSzPts val="1400"/>
              <a:buFont typeface="Arial" panose="020B0604020202020204"/>
              <a:buChar char="■"/>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35" name="Google Shape;35;g27884b107a2_2_166"/>
          <p:cNvSpPr txBox="1">
            <a:spLocks noGrp="1"/>
          </p:cNvSpPr>
          <p:nvPr>
            <p:ph type="sldNum" idx="12"/>
          </p:nvPr>
        </p:nvSpPr>
        <p:spPr>
          <a:xfrm>
            <a:off x="11296611" y="6217623"/>
            <a:ext cx="731700" cy="5247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ct val="0"/>
              </a:spcBef>
              <a:spcAft>
                <a:spcPct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1pPr>
            <a:lvl2pPr marL="0" marR="0" lvl="1" indent="0" algn="r" rtl="0">
              <a:lnSpc>
                <a:spcPct val="100000"/>
              </a:lnSpc>
              <a:spcBef>
                <a:spcPct val="0"/>
              </a:spcBef>
              <a:spcAft>
                <a:spcPct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2pPr>
            <a:lvl3pPr marL="0" marR="0" lvl="2" indent="0" algn="r" rtl="0">
              <a:lnSpc>
                <a:spcPct val="100000"/>
              </a:lnSpc>
              <a:spcBef>
                <a:spcPct val="0"/>
              </a:spcBef>
              <a:spcAft>
                <a:spcPct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3pPr>
            <a:lvl4pPr marL="0" marR="0" lvl="3" indent="0" algn="r" rtl="0">
              <a:lnSpc>
                <a:spcPct val="100000"/>
              </a:lnSpc>
              <a:spcBef>
                <a:spcPct val="0"/>
              </a:spcBef>
              <a:spcAft>
                <a:spcPct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4pPr>
            <a:lvl5pPr marL="0" marR="0" lvl="4" indent="0" algn="r" rtl="0">
              <a:lnSpc>
                <a:spcPct val="100000"/>
              </a:lnSpc>
              <a:spcBef>
                <a:spcPct val="0"/>
              </a:spcBef>
              <a:spcAft>
                <a:spcPct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5pPr>
            <a:lvl6pPr marL="0" marR="0" lvl="5" indent="0" algn="r" rtl="0">
              <a:lnSpc>
                <a:spcPct val="100000"/>
              </a:lnSpc>
              <a:spcBef>
                <a:spcPct val="0"/>
              </a:spcBef>
              <a:spcAft>
                <a:spcPct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6pPr>
            <a:lvl7pPr marL="0" marR="0" lvl="6" indent="0" algn="r" rtl="0">
              <a:lnSpc>
                <a:spcPct val="100000"/>
              </a:lnSpc>
              <a:spcBef>
                <a:spcPct val="0"/>
              </a:spcBef>
              <a:spcAft>
                <a:spcPct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7pPr>
            <a:lvl8pPr marL="0" marR="0" lvl="7" indent="0" algn="r" rtl="0">
              <a:lnSpc>
                <a:spcPct val="100000"/>
              </a:lnSpc>
              <a:spcBef>
                <a:spcPct val="0"/>
              </a:spcBef>
              <a:spcAft>
                <a:spcPct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8pPr>
            <a:lvl9pPr marL="0" marR="0" lvl="8" indent="0" algn="r" rtl="0">
              <a:lnSpc>
                <a:spcPct val="100000"/>
              </a:lnSpc>
              <a:spcBef>
                <a:spcPct val="0"/>
              </a:spcBef>
              <a:spcAft>
                <a:spcPct val="0"/>
              </a:spcAft>
              <a:buClr>
                <a:schemeClr val="dk1"/>
              </a:buClr>
              <a:buSzPts val="900"/>
              <a:buFont typeface="Arial" panose="020B0604020202020204"/>
              <a:buNone/>
              <a:defRPr sz="900" b="0" i="0" u="none" strike="noStrike" cap="none">
                <a:solidFill>
                  <a:schemeClr val="dk1"/>
                </a:solidFill>
                <a:latin typeface="Aharoni" panose="02010803020104030203"/>
                <a:ea typeface="Aharoni" panose="02010803020104030203"/>
                <a:cs typeface="Aharoni" panose="02010803020104030203"/>
                <a:sym typeface="Aharoni" panose="02010803020104030203"/>
              </a:defRPr>
            </a:lvl9pPr>
          </a:lstStyle>
          <a:p>
            <a:pPr marL="0" lvl="0" indent="0" algn="r" rtl="0">
              <a:spcBef>
                <a:spcPct val="0"/>
              </a:spcBef>
              <a:spcAft>
                <a:spcPct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6"/>
        <p:cNvGrpSpPr/>
        <p:nvPr/>
      </p:nvGrpSpPr>
      <p:grpSpPr>
        <a:xfrm>
          <a:off x="0" y="0"/>
          <a:ext cx="0" cy="0"/>
          <a:chOff x="0" y="0"/>
          <a:chExt cx="0" cy="0"/>
        </a:xfrm>
      </p:grpSpPr>
      <p:sp>
        <p:nvSpPr>
          <p:cNvPr id="37" name="Google Shape;37;g27884b107a2_0_178"/>
          <p:cNvSpPr>
            <a:spLocks noGrp="1"/>
          </p:cNvSpPr>
          <p:nvPr>
            <p:ph type="pic" idx="2"/>
          </p:nvPr>
        </p:nvSpPr>
        <p:spPr>
          <a:xfrm>
            <a:off x="1055687" y="1268413"/>
            <a:ext cx="4319700" cy="5040300"/>
          </a:xfrm>
          <a:prstGeom prst="rect">
            <a:avLst/>
          </a:prstGeom>
          <a:solidFill>
            <a:srgbClr val="F2F2F2"/>
          </a:solidFill>
          <a:ln>
            <a:noFill/>
          </a:ln>
        </p:spPr>
        <p:txBody>
          <a:bodyPr/>
          <a:lstStyle/>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32_Title Slide">
  <p:cSld name="32_Title Slide">
    <p:spTree>
      <p:nvGrpSpPr>
        <p:cNvPr id="1" name="Shape 38"/>
        <p:cNvGrpSpPr/>
        <p:nvPr/>
      </p:nvGrpSpPr>
      <p:grpSpPr>
        <a:xfrm>
          <a:off x="0" y="0"/>
          <a:ext cx="0" cy="0"/>
          <a:chOff x="0" y="0"/>
          <a:chExt cx="0" cy="0"/>
        </a:xfrm>
      </p:grpSpPr>
      <p:sp>
        <p:nvSpPr>
          <p:cNvPr id="39" name="Google Shape;39;p85"/>
          <p:cNvSpPr/>
          <p:nvPr/>
        </p:nvSpPr>
        <p:spPr>
          <a:xfrm>
            <a:off x="6096000" y="3753134"/>
            <a:ext cx="6096000" cy="2555591"/>
          </a:xfrm>
          <a:prstGeom prst="rect">
            <a:avLst/>
          </a:prstGeom>
          <a:gradFill>
            <a:gsLst>
              <a:gs pos="0">
                <a:schemeClr val="accent2"/>
              </a:gs>
              <a:gs pos="96000">
                <a:srgbClr val="EA641A"/>
              </a:gs>
              <a:gs pos="100000">
                <a:srgbClr val="EA641A"/>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ct val="0"/>
              </a:spcBef>
              <a:spcAft>
                <a:spcPct val="0"/>
              </a:spcAft>
              <a:buClr>
                <a:srgbClr val="000000"/>
              </a:buClr>
              <a:buSzPts val="1800"/>
              <a:buFont typeface="Arial" panose="020B0604020202020204"/>
              <a:buNone/>
            </a:pPr>
            <a:endParaRPr sz="1800" b="0" i="0" u="none" strike="noStrike" cap="none">
              <a:solidFill>
                <a:schemeClr val="lt1"/>
              </a:solidFill>
              <a:latin typeface="Plus Jakarta Sans"/>
              <a:ea typeface="Plus Jakarta Sans"/>
              <a:cs typeface="Plus Jakarta Sans"/>
              <a:sym typeface="Plus Jakarta Sans"/>
            </a:endParaRPr>
          </a:p>
        </p:txBody>
      </p:sp>
      <p:sp>
        <p:nvSpPr>
          <p:cNvPr id="40" name="Google Shape;40;p85"/>
          <p:cNvSpPr>
            <a:spLocks noGrp="1"/>
          </p:cNvSpPr>
          <p:nvPr>
            <p:ph type="pic" idx="2"/>
          </p:nvPr>
        </p:nvSpPr>
        <p:spPr>
          <a:xfrm>
            <a:off x="6816725" y="1268413"/>
            <a:ext cx="2381023" cy="2976935"/>
          </a:xfrm>
          <a:prstGeom prst="rect">
            <a:avLst/>
          </a:prstGeom>
          <a:solidFill>
            <a:srgbClr val="F2F2F2"/>
          </a:solidFill>
          <a:ln>
            <a:noFill/>
          </a:ln>
        </p:spPr>
        <p:txBody>
          <a:bodyPr/>
          <a:lstStyle/>
          <a:p/>
        </p:txBody>
      </p:sp>
      <p:sp>
        <p:nvSpPr>
          <p:cNvPr id="41" name="Google Shape;41;p85"/>
          <p:cNvSpPr>
            <a:spLocks noGrp="1"/>
          </p:cNvSpPr>
          <p:nvPr>
            <p:ph type="pic" idx="3"/>
          </p:nvPr>
        </p:nvSpPr>
        <p:spPr>
          <a:xfrm>
            <a:off x="9476015" y="1268413"/>
            <a:ext cx="2381023" cy="2976935"/>
          </a:xfrm>
          <a:prstGeom prst="rect">
            <a:avLst/>
          </a:prstGeom>
          <a:solidFill>
            <a:srgbClr val="F2F2F2"/>
          </a:solidFill>
          <a:ln>
            <a:noFill/>
          </a:ln>
        </p:spPr>
        <p:txBody>
          <a:bodyPr/>
          <a:lstStyle/>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42"/>
        <p:cNvGrpSpPr/>
        <p:nvPr/>
      </p:nvGrpSpPr>
      <p:grpSpPr>
        <a:xfrm>
          <a:off x="0" y="0"/>
          <a:ext cx="0" cy="0"/>
          <a:chOff x="0" y="0"/>
          <a:chExt cx="0" cy="0"/>
        </a:xfrm>
      </p:grpSpPr>
      <p:sp>
        <p:nvSpPr>
          <p:cNvPr id="43" name="Google Shape;43;g27884b107a2_0_1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ct val="0"/>
              </a:spcBef>
              <a:spcAft>
                <a:spcPct val="0"/>
              </a:spcAft>
              <a:buClr>
                <a:schemeClr val="dk1"/>
              </a:buClr>
              <a:buSzPts val="6000"/>
              <a:buFont typeface="Calibri" panose="020F0502020204030204"/>
              <a:buChar char="●"/>
              <a:defRPr sz="60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R="0" lvl="1" algn="l"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4" name="Google Shape;44;g27884b107a2_0_1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marR="0" lvl="0" algn="ctr" rtl="0">
              <a:lnSpc>
                <a:spcPct val="90000"/>
              </a:lnSpc>
              <a:spcBef>
                <a:spcPts val="1000"/>
              </a:spcBef>
              <a:spcAft>
                <a:spcPct val="0"/>
              </a:spcAft>
              <a:buClr>
                <a:schemeClr val="dk1"/>
              </a:buClr>
              <a:buSzPts val="2400"/>
              <a:buFont typeface="Arial" panose="020B0604020202020204"/>
              <a:buNone/>
              <a:defRPr sz="2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R="0" lvl="1" algn="ctr" rtl="0">
              <a:lnSpc>
                <a:spcPct val="90000"/>
              </a:lnSpc>
              <a:spcBef>
                <a:spcPts val="500"/>
              </a:spcBef>
              <a:spcAft>
                <a:spcPct val="0"/>
              </a:spcAft>
              <a:buClr>
                <a:schemeClr val="dk1"/>
              </a:buClr>
              <a:buSzPts val="2000"/>
              <a:buFont typeface="Arial" panose="020B0604020202020204"/>
              <a:buNone/>
              <a:defRPr sz="20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ctr" rtl="0">
              <a:lnSpc>
                <a:spcPct val="90000"/>
              </a:lnSpc>
              <a:spcBef>
                <a:spcPts val="500"/>
              </a:spcBef>
              <a:spcAft>
                <a:spcPct val="0"/>
              </a:spcAft>
              <a:buClr>
                <a:schemeClr val="dk1"/>
              </a:buClr>
              <a:buSzPts val="18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ctr" rtl="0">
              <a:lnSpc>
                <a:spcPct val="90000"/>
              </a:lnSpc>
              <a:spcBef>
                <a:spcPts val="500"/>
              </a:spcBef>
              <a:spcAft>
                <a:spcPct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ctr" rtl="0">
              <a:lnSpc>
                <a:spcPct val="90000"/>
              </a:lnSpc>
              <a:spcBef>
                <a:spcPts val="500"/>
              </a:spcBef>
              <a:spcAft>
                <a:spcPct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ctr" rtl="0">
              <a:lnSpc>
                <a:spcPct val="90000"/>
              </a:lnSpc>
              <a:spcBef>
                <a:spcPts val="500"/>
              </a:spcBef>
              <a:spcAft>
                <a:spcPct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ctr" rtl="0">
              <a:lnSpc>
                <a:spcPct val="90000"/>
              </a:lnSpc>
              <a:spcBef>
                <a:spcPts val="500"/>
              </a:spcBef>
              <a:spcAft>
                <a:spcPct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ctr" rtl="0">
              <a:lnSpc>
                <a:spcPct val="90000"/>
              </a:lnSpc>
              <a:spcBef>
                <a:spcPts val="500"/>
              </a:spcBef>
              <a:spcAft>
                <a:spcPct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ctr" rtl="0">
              <a:lnSpc>
                <a:spcPct val="90000"/>
              </a:lnSpc>
              <a:spcBef>
                <a:spcPts val="500"/>
              </a:spcBef>
              <a:spcAft>
                <a:spcPct val="0"/>
              </a:spcAft>
              <a:buClr>
                <a:schemeClr val="dk1"/>
              </a:buClr>
              <a:buSzPts val="1600"/>
              <a:buFont typeface="Arial" panose="020B0604020202020204"/>
              <a:buNone/>
              <a:defRPr sz="16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5" name="Google Shape;45;g27884b107a2_0_1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R="0" lvl="1" algn="l"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6" name="Google Shape;46;g27884b107a2_0_1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R="0" lvl="1" algn="l"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47" name="Google Shape;47;g27884b107a2_0_1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1pPr>
            <a:lvl2pPr marL="0" marR="0" lvl="1" indent="0" algn="r"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2pPr>
            <a:lvl3pPr marL="0" marR="0" lvl="2" indent="0" algn="r"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3pPr>
            <a:lvl4pPr marL="0" marR="0" lvl="3" indent="0" algn="r"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4pPr>
            <a:lvl5pPr marL="0" marR="0" lvl="4" indent="0" algn="r"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5pPr>
            <a:lvl6pPr marL="0" marR="0" lvl="5" indent="0" algn="r"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6pPr>
            <a:lvl7pPr marL="0" marR="0" lvl="6" indent="0" algn="r"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7pPr>
            <a:lvl8pPr marL="0" marR="0" lvl="7" indent="0" algn="r"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8pPr>
            <a:lvl9pPr marL="0" marR="0" lvl="8" indent="0" algn="r" rtl="0">
              <a:lnSpc>
                <a:spcPct val="100000"/>
              </a:lnSpc>
              <a:spcBef>
                <a:spcPct val="0"/>
              </a:spcBef>
              <a:spcAft>
                <a:spcPct val="0"/>
              </a:spcAft>
              <a:buClr>
                <a:srgbClr val="000000"/>
              </a:buClr>
              <a:buSzPts val="1400"/>
              <a:buFont typeface="Arial" panose="020B0604020202020204"/>
              <a:buNone/>
              <a:def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defRPr>
            </a:lvl9pPr>
          </a:lstStyle>
          <a:p>
            <a:pPr marL="0" lvl="0" indent="0" algn="r" rtl="0">
              <a:spcBef>
                <a:spcPct val="0"/>
              </a:spcBef>
              <a:spcAft>
                <a:spcPct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7D0D5BD1-10B9-4939-B3EB-C815C932959A}"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41"/>
          <p:cNvSpPr>
            <a:spLocks noGrp="1"/>
          </p:cNvSpPr>
          <p:nvPr>
            <p:ph type="pic" idx="2"/>
          </p:nvPr>
        </p:nvSpPr>
        <p:spPr>
          <a:xfrm>
            <a:off x="1" y="0"/>
            <a:ext cx="12192000" cy="6858000"/>
          </a:xfrm>
          <a:prstGeom prst="rect">
            <a:avLst/>
          </a:prstGeom>
          <a:noFill/>
          <a:ln>
            <a:noFill/>
          </a:ln>
        </p:spPr>
        <p:txBody>
          <a:bodyPr/>
          <a:lstStyle/>
          <a:p/>
        </p:txBody>
      </p:sp>
      <p:sp>
        <p:nvSpPr>
          <p:cNvPr id="2" name="Google Shape;14;p38"/>
          <p:cNvSpPr txBox="1">
            <a:spLocks noGrp="1"/>
          </p:cNvSpPr>
          <p:nvPr>
            <p:ph type="sldNum" idx="12"/>
          </p:nvPr>
        </p:nvSpPr>
        <p:spPr>
          <a:xfrm>
            <a:off x="9448799" y="6492875"/>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ct val="0"/>
              </a:spcBef>
              <a:spcAft>
                <a:spcPct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ct val="0"/>
              </a:spcBef>
              <a:spcAft>
                <a:spcPct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ct val="0"/>
              </a:spcBef>
              <a:spcAft>
                <a:spcPct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ct val="0"/>
              </a:spcBef>
              <a:spcAft>
                <a:spcPct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ct val="0"/>
              </a:spcBef>
              <a:spcAft>
                <a:spcPct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ct val="0"/>
              </a:spcBef>
              <a:spcAft>
                <a:spcPct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ct val="0"/>
              </a:spcBef>
              <a:spcAft>
                <a:spcPct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ct val="0"/>
              </a:spcBef>
              <a:spcAft>
                <a:spcPct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ct val="0"/>
              </a:spcBef>
              <a:spcAft>
                <a:spcPct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ct val="0"/>
              </a:spcBef>
              <a:spcAft>
                <a:spcPct val="0"/>
              </a:spcAft>
              <a:buNone/>
            </a:pPr>
            <a:fld id="{00000000-1234-1234-1234-123412341234}" type="slidenum">
              <a:rPr lang="en-US"/>
            </a:fld>
            <a:endParaRPr 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696000" y="360000"/>
            <a:ext cx="10800000" cy="720000"/>
          </a:xfrm>
        </p:spPr>
        <p:txBody>
          <a:bodyPr lIns="0" tIns="0" rIns="0" bIns="0"/>
          <a:lstStyle>
            <a:lvl1pPr algn="ctr" fontAlgn="base">
              <a:defRPr sz="3200">
                <a:solidFill>
                  <a:schemeClr val="tx1">
                    <a:lumMod val="85000"/>
                    <a:lumOff val="15000"/>
                  </a:schemeClr>
                </a:solidFill>
                <a:latin typeface="+mj-lt"/>
              </a:defRPr>
            </a:lvl1pPr>
          </a:lstStyle>
          <a:p>
            <a:r>
              <a:rPr lang="en-US" dirty="0"/>
              <a:t>Click to add title</a:t>
            </a:r>
            <a:endParaRPr lang="en-US" dirty="0"/>
          </a:p>
        </p:txBody>
      </p:sp>
      <p:sp>
        <p:nvSpPr>
          <p:cNvPr id="3" name="日期占位符 2"/>
          <p:cNvSpPr>
            <a:spLocks noGrp="1"/>
          </p:cNvSpPr>
          <p:nvPr>
            <p:ph type="dt" sz="half" idx="10"/>
            <p:custDataLst>
              <p:tags r:id="rId3"/>
            </p:custDataLst>
          </p:nvPr>
        </p:nvSpPr>
        <p:spPr>
          <a:xfrm>
            <a:off x="612000" y="6314400"/>
            <a:ext cx="2700000" cy="316800"/>
          </a:xfrm>
        </p:spPr>
        <p:txBody>
          <a:bodyPr/>
          <a:lstStyle>
            <a:lvl1pPr>
              <a:defRPr>
                <a:latin typeface="Arial" panose="020B0604020202020204" pitchFamily="34" charset="0"/>
                <a:sym typeface="Arial" panose="020B0604020202020204" pitchFamily="34" charset="0"/>
              </a:defRPr>
            </a:lvl1pPr>
          </a:lstStyle>
          <a:p>
            <a:r>
              <a:rPr lang="en-US"/>
              <a:t>Date Area</a:t>
            </a:r>
            <a:endParaRPr lang="en-US"/>
          </a:p>
        </p:txBody>
      </p:sp>
      <p:sp>
        <p:nvSpPr>
          <p:cNvPr id="4" name="页脚占位符 3"/>
          <p:cNvSpPr>
            <a:spLocks noGrp="1"/>
          </p:cNvSpPr>
          <p:nvPr>
            <p:ph type="ftr" sz="quarter" idx="11"/>
            <p:custDataLst>
              <p:tags r:id="rId4"/>
            </p:custDataLst>
          </p:nvPr>
        </p:nvSpPr>
        <p:spPr>
          <a:xfrm>
            <a:off x="4116000" y="6314400"/>
            <a:ext cx="3960000" cy="316800"/>
          </a:xfrm>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5"/>
            </p:custDataLst>
          </p:nvPr>
        </p:nvSpPr>
        <p:spPr>
          <a:xfrm>
            <a:off x="8877600" y="6314400"/>
            <a:ext cx="2700000" cy="316800"/>
          </a:xfrm>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1307960" y="7417713"/>
            <a:ext cx="2700000" cy="316800"/>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811960" y="7417713"/>
            <a:ext cx="3960000" cy="316800"/>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9573560" y="7417713"/>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endParaRPr lang="en-US" smtClean="0"/>
          </a:p>
        </p:txBody>
      </p:sp>
      <p:sp>
        <p:nvSpPr>
          <p:cNvPr id="4" name="Date Placeholder 3"/>
          <p:cNvSpPr>
            <a:spLocks noGrp="1"/>
          </p:cNvSpPr>
          <p:nvPr>
            <p:ph type="dt" sz="half" idx="2"/>
          </p:nvPr>
        </p:nvSpPr>
        <p:spPr/>
        <p:txBody>
          <a:bodyPr/>
          <a:lstStyle/>
          <a:p>
            <a:fld id="{BFB9950F-0D1B-47BF-8D53-9E80BD330452}"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3"/>
          </p:nvPr>
        </p:nvSpPr>
        <p:spPr/>
        <p:txBody>
          <a:bodyPr/>
          <a:lstStyle/>
          <a:p>
            <a:fld id="{F87E93F7-D4A4-46C4-B36B-AF933F28A053}"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endParaRPr lang="en-US" smtClean="0"/>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endParaRPr lang="en-US" smtClean="0"/>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5"/>
          </p:nvPr>
        </p:nvSpPr>
        <p:spPr/>
        <p:txBody>
          <a:bodyPr/>
          <a:lstStyle/>
          <a:p>
            <a:fld id="{CA4A9FB3-523E-4BCB-B4BF-EBA3EF349FFF}" type="datetimeFigureOut">
              <a:rPr lang="en-US" smtClean="0"/>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
          </p:nvPr>
        </p:nvSpPr>
        <p:spPr/>
        <p:txBody>
          <a:bodyPr/>
          <a:lstStyle/>
          <a:p>
            <a:fld id="{8857D229-713B-4D80-9029-C45F72B56AFF}" type="datetimeFigureOut">
              <a:rPr lang="en-US" smtClean="0"/>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1B77E40F-F266-4254-98B8-42B86EAC6D3B}" type="datetimeFigureOut">
              <a:rPr lang="en-US" smtClean="0"/>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endParaRPr lang="en-US" smtClean="0"/>
          </a:p>
        </p:txBody>
      </p:sp>
      <p:sp>
        <p:nvSpPr>
          <p:cNvPr id="5" name="Date Placeholder 4"/>
          <p:cNvSpPr>
            <a:spLocks noGrp="1"/>
          </p:cNvSpPr>
          <p:nvPr>
            <p:ph type="dt" sz="half" idx="3"/>
          </p:nvPr>
        </p:nvSpPr>
        <p:spPr/>
        <p:txBody>
          <a:bodyPr/>
          <a:lstStyle/>
          <a:p>
            <a:fld id="{DA9721AE-4937-444C-A4F1-878C8482D42E}"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endParaRPr lang="en-US" smtClean="0"/>
          </a:p>
        </p:txBody>
      </p:sp>
      <p:sp>
        <p:nvSpPr>
          <p:cNvPr id="5" name="Date Placeholder 4"/>
          <p:cNvSpPr>
            <a:spLocks noGrp="1"/>
          </p:cNvSpPr>
          <p:nvPr>
            <p:ph type="dt" sz="half" idx="3"/>
          </p:nvPr>
        </p:nvSpPr>
        <p:spPr/>
        <p:txBody>
          <a:bodyPr/>
          <a:lstStyle/>
          <a:p>
            <a:fld id="{378DD67F-06F1-4454-8590-EFFE31779E3B}"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3.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E0C1">
            <a:alpha val="34000"/>
          </a:srgb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mc:Choice>
    <mc:Fallback>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0E0C1">
            <a:alpha val="34000"/>
          </a:srgbClr>
        </a:solidFill>
        <a:effectLst/>
      </p:bgPr>
    </p:bg>
    <p:spTree>
      <p:nvGrpSpPr>
        <p:cNvPr id="1" name="Shape 9"/>
        <p:cNvGrpSpPr/>
        <p:nvPr/>
      </p:nvGrpSpPr>
      <p:grpSpPr>
        <a:xfrm>
          <a:off x="0" y="0"/>
          <a:ext cx="0" cy="0"/>
          <a:chOff x="0" y="0"/>
          <a:chExt cx="0" cy="0"/>
        </a:xfrm>
      </p:grpSpPr>
      <p:sp>
        <p:nvSpPr>
          <p:cNvPr id="10" name="Google Shape;10;p64"/>
          <p:cNvSpPr txBox="1"/>
          <p:nvPr/>
        </p:nvSpPr>
        <p:spPr>
          <a:xfrm>
            <a:off x="434411" y="6230138"/>
            <a:ext cx="478980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ct val="0"/>
              </a:spcBef>
              <a:spcAft>
                <a:spcPct val="0"/>
              </a:spcAft>
              <a:buClr>
                <a:srgbClr val="7F7F7F"/>
              </a:buClr>
              <a:buSzPts val="1800"/>
              <a:buFont typeface="Open Sans" panose="020B0606030504020204"/>
              <a:buNone/>
            </a:pPr>
            <a:r>
              <a:rPr lang="en-US" sz="1800" b="0" i="0" u="none" strike="noStrike" cap="none">
                <a:solidFill>
                  <a:srgbClr val="7F7F7F"/>
                </a:solidFill>
                <a:latin typeface="Open Sans" panose="020B0606030504020204"/>
                <a:ea typeface="Open Sans" panose="020B0606030504020204"/>
                <a:cs typeface="Open Sans" panose="020B0606030504020204"/>
                <a:sym typeface="Open Sans" panose="020B0606030504020204"/>
              </a:rPr>
              <a:t>Dept EECE, GST Bengaluru</a:t>
            </a:r>
            <a:endParaRPr sz="1800" b="0" i="0" u="none" strike="noStrike" cap="none">
              <a:solidFill>
                <a:srgbClr val="7F7F7F"/>
              </a:solidFill>
              <a:latin typeface="Open Sans" panose="020B0606030504020204"/>
              <a:ea typeface="Open Sans" panose="020B0606030504020204"/>
              <a:cs typeface="Open Sans" panose="020B0606030504020204"/>
              <a:sym typeface="Open Sans" panose="020B0606030504020204"/>
            </a:endParaRPr>
          </a:p>
        </p:txBody>
      </p:sp>
      <p:pic>
        <p:nvPicPr>
          <p:cNvPr id="11" name="Google Shape;11;p64"/>
          <p:cNvPicPr preferRelativeResize="0"/>
          <p:nvPr userDrawn="1"/>
        </p:nvPicPr>
        <p:blipFill>
          <a:blip r:embed="rId12"/>
          <a:stretch>
            <a:fillRect/>
          </a:stretch>
        </p:blipFill>
        <p:spPr>
          <a:xfrm>
            <a:off x="10545066" y="6107763"/>
            <a:ext cx="1432859" cy="614082"/>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p14:dur="500"/>
    </mc:Choice>
    <mc:Fallback>
      <p:transition/>
    </mc:Fallback>
  </mc:AlternateContent>
  <p:hf hdr="0" ftr="0" dt="0"/>
  <p:txStyles>
    <p:title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0.xml"/><Relationship Id="rId5" Type="http://schemas.openxmlformats.org/officeDocument/2006/relationships/hyperlink" Target="https://randomnerdtutorials.com/arduino-load-cell-hx711/" TargetMode="External"/><Relationship Id="rId4" Type="http://schemas.openxmlformats.org/officeDocument/2006/relationships/hyperlink" Target="https://www.electronicwings.com/sensors-modules/dht11" TargetMode="External"/><Relationship Id="rId3" Type="http://schemas.openxmlformats.org/officeDocument/2006/relationships/hyperlink" Target="https://robocraze.com/blogs/post/interfacing-gsm-module-with-arduino?srsltid=AfmBOorI-UlgudZ6Dmzmqeq8ZvjzVCx-88QlL0qAGP49HWlogq8wpFvA" TargetMode="External"/><Relationship Id="rId2" Type="http://schemas.openxmlformats.org/officeDocument/2006/relationships/hyperlink" Target="https://randomnerdtutorials.com/guide-to-neo-6m-gps-module-with-arduino/" TargetMode="External"/><Relationship Id="rId1" Type="http://schemas.openxmlformats.org/officeDocument/2006/relationships/hyperlink" Target="https://vayuyaan.com/blog/arduino-uno-r3-complete-guide-for-beginners/?srsltid=AfmBOoqvCh2y10AAmdDJj1dp1uDlPeXeoNhaPlvJ6o-rFrTXELKq2Lkr" TargetMode="External"/></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hyperlink" Target="https://www.amazon.in/TRACKER-Pre-Recharged-SIM-GPS-Tracker/dp/B0DHXY8Q4C" TargetMode="External"/><Relationship Id="rId3" Type="http://schemas.openxmlformats.org/officeDocument/2006/relationships/hyperlink" Target="https://projectsfactory.in/product/gsm-and-gps-based-vehicle-tracking-system/&#13;" TargetMode="External"/><Relationship Id="rId2" Type="http://schemas.openxmlformats.org/officeDocument/2006/relationships/hyperlink" Target="https://projectsfactory.in/product/gsm-gps-based-vehicle-theft-detection-and-tracking/&#13;" TargetMode="External"/><Relationship Id="rId1" Type="http://schemas.openxmlformats.org/officeDocument/2006/relationships/hyperlink" Target="https://amzn.in/d/iBu4o3z&#13;" TargetMode="Externa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hyperlink" Target="https://github.com/faem/vehicle-tracking-system" TargetMode="External"/><Relationship Id="rId3" Type="http://schemas.openxmlformats.org/officeDocument/2006/relationships/hyperlink" Target="https://github.com/rohitkrtiwari/real-time-vehicle-tracking-system&#13;" TargetMode="External"/><Relationship Id="rId2" Type="http://schemas.openxmlformats.org/officeDocument/2006/relationships/hyperlink" Target="https://www.electronicsforu.com/electronics-projects/hardware-diy/gsm-gps-based-vehicle-tracking-system&#13;" TargetMode="External"/><Relationship Id="rId1" Type="http://schemas.openxmlformats.org/officeDocument/2006/relationships/hyperlink" Target="https://justdoelectronics.com/gps-gsm-based-location-tracking-system-using-arduino/&#13;" TargetMode="Externa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hyperlink" Target="https://github.com/race2infinity/TraceIT" TargetMode="External"/><Relationship Id="rId2" Type="http://schemas.openxmlformats.org/officeDocument/2006/relationships/hyperlink" Target="%20https://github.com/ranizouaoui/ESP32-Based-IoT-Tracking-System&#13;" TargetMode="External"/><Relationship Id="rId1" Type="http://schemas.openxmlformats.org/officeDocument/2006/relationships/hyperlink" Target="%20https://github.com/traccar/traccar" TargetMode="Externa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6.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20.xml"/><Relationship Id="rId6" Type="http://schemas.openxmlformats.org/officeDocument/2006/relationships/image" Target="../media/image10.jpeg"/><Relationship Id="rId5" Type="http://schemas.openxmlformats.org/officeDocument/2006/relationships/tags" Target="../tags/tag15.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tags" Target="../tags/tag14.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0.xml"/><Relationship Id="rId4" Type="http://schemas.openxmlformats.org/officeDocument/2006/relationships/image" Target="../media/image12.jpeg"/><Relationship Id="rId3" Type="http://schemas.openxmlformats.org/officeDocument/2006/relationships/image" Target="../media/image11.jpeg"/><Relationship Id="rId2" Type="http://schemas.openxmlformats.org/officeDocument/2006/relationships/tags" Target="../tags/tag17.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image" Target="../media/image17.jpeg"/><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0.xml"/><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hyperlink" Target="https://www.irjmets.com/uploadedfiles/paper/volume2/issue_9_september_2020/4048/1628083160.pdf&#13;'" TargetMode="Externa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hyperlink" Target="https://www.ijraset.com/fileserve.php?FID=36081&#13;" TargetMode="External"/><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hyperlink" Target="https://www.ijraset.com/best-journal/vehicle-tracking-system-using-gps-and-gsm-technology&#13;" TargetMode="External"/><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hyperlink" Target="https://www.ijfmr.com/papers/2024/1/12591.pdf&#13;" TargetMode="External"/><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hyperlink" Target="https://ieeexplore.ieee.org/stamp/stamp.jsp?tp=&amp;arnumber=9051533&amp;tag=1&#13;" TargetMode="External"/><Relationship Id="rId1" Type="http://schemas.openxmlformats.org/officeDocument/2006/relationships/tags" Target="../tags/tag1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0.xml"/><Relationship Id="rId3" Type="http://schemas.openxmlformats.org/officeDocument/2006/relationships/hyperlink" Target="%20https://www.oracle.com/in/scm/reduce-supply-chain-disruptions/" TargetMode="External"/><Relationship Id="rId2" Type="http://schemas.openxmlformats.org/officeDocument/2006/relationships/hyperlink" Target="https://sloanreview.mit.edu/article/reducing-the-risk-of-supply-chain-disruptions/&#13;" TargetMode="External"/><Relationship Id="rId1" Type="http://schemas.openxmlformats.org/officeDocument/2006/relationships/hyperlink" Target="https://www.researchgate.net/publication/271700201_Agricultural_Supply_Chain_and_Logistic_-_trends_and_challenges&#1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4294967295"/>
          </p:nvPr>
        </p:nvSpPr>
        <p:spPr>
          <a:xfrm>
            <a:off x="11460163" y="6218238"/>
            <a:ext cx="731837" cy="523875"/>
          </a:xfrm>
          <a:prstGeom prst="rect">
            <a:avLst/>
          </a:prstGeom>
        </p:spPr>
        <p:txBody>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r" rtl="0">
              <a:spcBef>
                <a:spcPct val="0"/>
              </a:spcBef>
              <a:spcAft>
                <a:spcPct val="0"/>
              </a:spcAft>
              <a:buNone/>
            </a:pPr>
            <a:fld id="{00000000-1234-1234-1234-123412341234}" type="slidenum">
              <a:rPr lang="en-US" smtClean="0"/>
            </a:fld>
            <a:endParaRPr lang="en-US"/>
          </a:p>
        </p:txBody>
      </p:sp>
      <p:pic>
        <p:nvPicPr>
          <p:cNvPr id="5" name="Google Shape;87;p1"/>
          <p:cNvPicPr preferRelativeResize="0"/>
          <p:nvPr/>
        </p:nvPicPr>
        <p:blipFill>
          <a:blip r:embed="rId1">
            <a:alphaModFix amt="20000"/>
          </a:blip>
          <a:srcRect l="1514" r="2310" b="19493"/>
          <a:stretch>
            <a:fillRect/>
          </a:stretch>
        </p:blipFill>
        <p:spPr>
          <a:xfrm>
            <a:off x="-635" y="123190"/>
            <a:ext cx="12192000" cy="6734810"/>
          </a:xfrm>
          <a:prstGeom prst="rect">
            <a:avLst/>
          </a:prstGeom>
          <a:noFill/>
          <a:ln>
            <a:noFill/>
          </a:ln>
        </p:spPr>
      </p:pic>
      <p:sp>
        <p:nvSpPr>
          <p:cNvPr id="6" name="Google Shape;88;p1"/>
          <p:cNvSpPr txBox="1"/>
          <p:nvPr/>
        </p:nvSpPr>
        <p:spPr>
          <a:xfrm>
            <a:off x="2855595" y="2745105"/>
            <a:ext cx="5796915" cy="50609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spcBef>
                <a:spcPct val="0"/>
              </a:spcBef>
              <a:spcAft>
                <a:spcPct val="0"/>
              </a:spcAft>
              <a:buNone/>
            </a:pPr>
            <a:r>
              <a:rPr lang="en-US" sz="2800" b="1" i="0" u="none" strike="noStrike" cap="none">
                <a:solidFill>
                  <a:srgbClr val="007069"/>
                </a:solidFill>
                <a:latin typeface="Open Sans" panose="020B0606030504020204"/>
                <a:ea typeface="Open Sans" panose="020B0606030504020204"/>
                <a:cs typeface="Open Sans" panose="020B0606030504020204"/>
                <a:sym typeface="Open Sans" panose="020B0606030504020204"/>
              </a:rPr>
              <a:t>GITAM (Deemed-to-be) University</a:t>
            </a:r>
            <a:endParaRPr lang="en-US" sz="2800"/>
          </a:p>
        </p:txBody>
      </p:sp>
      <p:sp>
        <p:nvSpPr>
          <p:cNvPr id="11" name="Google Shape;93;p1"/>
          <p:cNvSpPr/>
          <p:nvPr/>
        </p:nvSpPr>
        <p:spPr>
          <a:xfrm>
            <a:off x="3060700" y="6475308"/>
            <a:ext cx="6096000" cy="27699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lnSpc>
                <a:spcPct val="100000"/>
              </a:lnSpc>
              <a:spcBef>
                <a:spcPct val="0"/>
              </a:spcBef>
              <a:spcAft>
                <a:spcPct val="0"/>
              </a:spcAft>
              <a:buClr>
                <a:srgbClr val="000000"/>
              </a:buClr>
              <a:buSzPts val="1200"/>
              <a:buFont typeface="Arial" panose="020B0604020202020204"/>
              <a:buNone/>
            </a:pPr>
            <a:r>
              <a:rPr lang="en-US" sz="1200" b="0" i="0" u="none" strike="noStrike" cap="none">
                <a:solidFill>
                  <a:srgbClr val="7F7F7F"/>
                </a:solidFill>
                <a:latin typeface="Montserrat Medium" panose="00000600000000000000"/>
                <a:ea typeface="Montserrat Medium" panose="00000600000000000000"/>
                <a:cs typeface="Montserrat Medium" panose="00000600000000000000"/>
                <a:sym typeface="Montserrat Medium" panose="00000600000000000000"/>
              </a:rPr>
              <a:t>www.gitam.edu</a:t>
            </a:r>
            <a:endParaRPr sz="1200" b="0" i="0" u="none" strike="noStrike" cap="none">
              <a:solidFill>
                <a:srgbClr val="7F7F7F"/>
              </a:solidFill>
              <a:latin typeface="Montserrat Medium" panose="00000600000000000000"/>
              <a:ea typeface="Montserrat Medium" panose="00000600000000000000"/>
              <a:cs typeface="Montserrat Medium" panose="00000600000000000000"/>
              <a:sym typeface="Montserrat Medium" panose="00000600000000000000"/>
            </a:endParaRPr>
          </a:p>
        </p:txBody>
      </p:sp>
      <p:grpSp>
        <p:nvGrpSpPr>
          <p:cNvPr id="12" name="Google Shape;94;p1"/>
          <p:cNvGrpSpPr/>
          <p:nvPr/>
        </p:nvGrpSpPr>
        <p:grpSpPr>
          <a:xfrm rot="2700000">
            <a:off x="5754842" y="3993368"/>
            <a:ext cx="231043" cy="225933"/>
            <a:chOff x="11087593" y="13905"/>
            <a:chExt cx="1085533" cy="1061509"/>
          </a:xfrm>
        </p:grpSpPr>
        <p:sp>
          <p:nvSpPr>
            <p:cNvPr id="13" name="Google Shape;95;p1"/>
            <p:cNvSpPr/>
            <p:nvPr/>
          </p:nvSpPr>
          <p:spPr>
            <a:xfrm>
              <a:off x="11087593" y="548342"/>
              <a:ext cx="537028" cy="527072"/>
            </a:xfrm>
            <a:prstGeom prst="rect">
              <a:avLst/>
            </a:prstGeom>
            <a:solidFill>
              <a:srgbClr val="DF2A36"/>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lnSpc>
                  <a:spcPct val="100000"/>
                </a:lnSpc>
                <a:spcBef>
                  <a:spcPct val="0"/>
                </a:spcBef>
                <a:spcAft>
                  <a:spcPct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14" name="Google Shape;96;p1"/>
            <p:cNvSpPr/>
            <p:nvPr/>
          </p:nvSpPr>
          <p:spPr>
            <a:xfrm>
              <a:off x="11636098" y="13905"/>
              <a:ext cx="537028" cy="527079"/>
            </a:xfrm>
            <a:prstGeom prst="rect">
              <a:avLst/>
            </a:prstGeom>
            <a:solidFill>
              <a:srgbClr val="3A3A70"/>
            </a:solidFill>
            <a:ln>
              <a:noFill/>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lnSpc>
                  <a:spcPct val="100000"/>
                </a:lnSpc>
                <a:spcBef>
                  <a:spcPct val="0"/>
                </a:spcBef>
                <a:spcAft>
                  <a:spcPct val="0"/>
                </a:spcAft>
                <a:buClr>
                  <a:srgbClr val="000000"/>
                </a:buClr>
                <a:buSzPts val="1351"/>
                <a:buFont typeface="Arial" panose="020B0604020202020204"/>
                <a:buNone/>
              </a:pPr>
              <a:endParaRPr sz="1350" b="0" i="0" u="none" strike="noStrike" cap="none">
                <a:solidFill>
                  <a:schemeClr val="lt1"/>
                </a:solidFill>
                <a:latin typeface="Calibri" panose="020F0502020204030204"/>
                <a:ea typeface="Calibri" panose="020F0502020204030204"/>
                <a:cs typeface="Calibri" panose="020F0502020204030204"/>
                <a:sym typeface="Calibri" panose="020F0502020204030204"/>
              </a:endParaRPr>
            </a:p>
          </p:txBody>
        </p:sp>
      </p:grpSp>
      <p:sp>
        <p:nvSpPr>
          <p:cNvPr id="16" name="Google Shape;104;p1"/>
          <p:cNvSpPr/>
          <p:nvPr/>
        </p:nvSpPr>
        <p:spPr>
          <a:xfrm>
            <a:off x="2904067" y="3316169"/>
            <a:ext cx="6096000" cy="64629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lnSpc>
                <a:spcPct val="100000"/>
              </a:lnSpc>
              <a:spcBef>
                <a:spcPct val="0"/>
              </a:spcBef>
              <a:spcAft>
                <a:spcPct val="0"/>
              </a:spcAft>
              <a:buClr>
                <a:srgbClr val="000000"/>
              </a:buClr>
              <a:buSzPts val="1800"/>
              <a:buFont typeface="Arial" panose="020B0604020202020204"/>
              <a:buNone/>
            </a:pPr>
            <a:r>
              <a:rPr lang="en-US" sz="1800" b="1" i="0" u="none" strike="noStrike" cap="none">
                <a:solidFill>
                  <a:schemeClr val="dk1"/>
                </a:solidFill>
                <a:latin typeface="Montserrat Medium" panose="00000600000000000000"/>
                <a:ea typeface="Montserrat Medium" panose="00000600000000000000"/>
                <a:cs typeface="Montserrat Medium" panose="00000600000000000000"/>
                <a:sym typeface="Montserrat Medium" panose="00000600000000000000"/>
              </a:rPr>
              <a:t>Department of Electrical Electronics and Communication Engineering</a:t>
            </a:r>
            <a:endParaRPr sz="18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7" name="Google Shape;105;p1"/>
          <p:cNvSpPr/>
          <p:nvPr/>
        </p:nvSpPr>
        <p:spPr>
          <a:xfrm>
            <a:off x="9156700" y="5791918"/>
            <a:ext cx="2926946" cy="307777"/>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lnSpc>
                <a:spcPct val="100000"/>
              </a:lnSpc>
              <a:spcBef>
                <a:spcPct val="0"/>
              </a:spcBef>
              <a:spcAft>
                <a:spcPct val="0"/>
              </a:spcAft>
              <a:buClr>
                <a:srgbClr val="000000"/>
              </a:buClr>
              <a:buSzPts val="1400"/>
              <a:buFont typeface="Arial" panose="020B0604020202020204"/>
              <a:buNone/>
            </a:pPr>
            <a:endParaRPr sz="14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9" name="Google Shape;111;p1"/>
          <p:cNvSpPr/>
          <p:nvPr/>
        </p:nvSpPr>
        <p:spPr>
          <a:xfrm>
            <a:off x="335280" y="4436745"/>
            <a:ext cx="4468495" cy="124396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rtl="0">
              <a:lnSpc>
                <a:spcPct val="100000"/>
              </a:lnSpc>
              <a:spcBef>
                <a:spcPct val="0"/>
              </a:spcBef>
              <a:spcAft>
                <a:spcPct val="0"/>
              </a:spcAft>
              <a:buClr>
                <a:srgbClr val="000000"/>
              </a:buClr>
              <a:buSzPts val="1400"/>
              <a:buFont typeface="Arial" panose="020B0604020202020204"/>
              <a:buNone/>
            </a:pPr>
            <a:r>
              <a:rPr lang="en-US" sz="1500" b="1" i="0" u="none" strike="noStrike" cap="none">
                <a:solidFill>
                  <a:schemeClr val="dk1"/>
                </a:solidFill>
                <a:latin typeface="Cambria" panose="02040503050406030204" charset="0"/>
                <a:ea typeface="Montserrat Medium" panose="00000600000000000000"/>
                <a:cs typeface="Cambria" panose="02040503050406030204" charset="0"/>
                <a:sym typeface="Montserrat Medium" panose="00000600000000000000"/>
              </a:rPr>
              <a:t>Project Team: </a:t>
            </a:r>
            <a:endParaRPr lang="en-US" sz="1500" b="1" i="0" u="none" strike="noStrike" cap="none">
              <a:solidFill>
                <a:schemeClr val="dk1"/>
              </a:solidFill>
              <a:latin typeface="Cambria" panose="02040503050406030204" charset="0"/>
              <a:ea typeface="Montserrat Medium" panose="00000600000000000000"/>
              <a:cs typeface="Cambria" panose="02040503050406030204" charset="0"/>
              <a:sym typeface="Montserrat Medium" panose="00000600000000000000"/>
            </a:endParaRPr>
          </a:p>
          <a:p>
            <a:pPr marL="0" marR="0" lvl="0" indent="0" rtl="0">
              <a:lnSpc>
                <a:spcPct val="100000"/>
              </a:lnSpc>
              <a:spcBef>
                <a:spcPct val="0"/>
              </a:spcBef>
              <a:spcAft>
                <a:spcPct val="0"/>
              </a:spcAft>
              <a:buClr>
                <a:srgbClr val="000000"/>
              </a:buClr>
              <a:buSzPts val="1400"/>
              <a:buFont typeface="Arial" panose="020B0604020202020204"/>
              <a:buNone/>
            </a:pPr>
            <a:endParaRPr lang="en-US" sz="1500" b="1" i="0" u="none" strike="noStrike" cap="none">
              <a:solidFill>
                <a:schemeClr val="dk1"/>
              </a:solidFill>
              <a:latin typeface="Cambria" panose="02040503050406030204" charset="0"/>
              <a:ea typeface="Montserrat Medium" panose="00000600000000000000"/>
              <a:cs typeface="Cambria" panose="02040503050406030204" charset="0"/>
              <a:sym typeface="Montserrat Medium" panose="00000600000000000000"/>
            </a:endParaRPr>
          </a:p>
          <a:p>
            <a:pPr marL="285750" indent="-285750" algn="l">
              <a:buSzPts val="1400"/>
              <a:buFont typeface="Arial" panose="020B0604020202020204" pitchFamily="34" charset="0"/>
              <a:buChar char="•"/>
            </a:pPr>
            <a:r>
              <a:rPr lang="en-IN" altLang="en-US" sz="1500" b="1" i="0" u="none" strike="noStrike" cap="none">
                <a:solidFill>
                  <a:schemeClr val="dk1"/>
                </a:solidFill>
                <a:latin typeface="Cambria" panose="02040503050406030204" charset="0"/>
                <a:ea typeface="Arial" panose="020B0604020202020204"/>
                <a:cs typeface="Cambria" panose="02040503050406030204" charset="0"/>
                <a:sym typeface="Montserrat Medium" panose="00000600000000000000"/>
              </a:rPr>
              <a:t>MEGHANA B (BU21EECE0100559)</a:t>
            </a:r>
            <a:endParaRPr lang="en-IN" altLang="en-US" sz="1500" b="1" i="0" u="none" strike="noStrike" cap="none">
              <a:solidFill>
                <a:schemeClr val="dk1"/>
              </a:solidFill>
              <a:latin typeface="Cambria" panose="02040503050406030204" charset="0"/>
              <a:ea typeface="Arial" panose="020B0604020202020204"/>
              <a:cs typeface="Cambria" panose="02040503050406030204" charset="0"/>
              <a:sym typeface="Montserrat Medium" panose="00000600000000000000"/>
            </a:endParaRPr>
          </a:p>
          <a:p>
            <a:pPr marL="285750" indent="-285750" algn="l">
              <a:buSzPts val="1400"/>
              <a:buFont typeface="Arial" panose="020B0604020202020204" pitchFamily="34" charset="0"/>
              <a:buChar char="•"/>
            </a:pPr>
            <a:r>
              <a:rPr lang="en-IN" altLang="en-US" sz="1500" b="1" i="0" u="none" strike="noStrike" cap="none">
                <a:solidFill>
                  <a:schemeClr val="dk1"/>
                </a:solidFill>
                <a:latin typeface="Cambria" panose="02040503050406030204" charset="0"/>
                <a:ea typeface="Arial" panose="020B0604020202020204"/>
                <a:cs typeface="Cambria" panose="02040503050406030204" charset="0"/>
                <a:sym typeface="Montserrat Medium" panose="00000600000000000000"/>
              </a:rPr>
              <a:t>MATAM MANASWINI (BU21EECE0100545)</a:t>
            </a:r>
            <a:endParaRPr lang="en-IN" altLang="en-US" sz="1500" b="1" i="0" u="none" strike="noStrike" cap="none">
              <a:solidFill>
                <a:schemeClr val="dk1"/>
              </a:solidFill>
              <a:latin typeface="Cambria" panose="02040503050406030204" charset="0"/>
              <a:ea typeface="Arial" panose="020B0604020202020204"/>
              <a:cs typeface="Cambria" panose="02040503050406030204" charset="0"/>
              <a:sym typeface="Montserrat Medium" panose="00000600000000000000"/>
            </a:endParaRPr>
          </a:p>
          <a:p>
            <a:pPr marL="285750" marR="0" lvl="0" indent="-285750" algn="l" rtl="0">
              <a:lnSpc>
                <a:spcPct val="100000"/>
              </a:lnSpc>
              <a:spcBef>
                <a:spcPct val="0"/>
              </a:spcBef>
              <a:spcAft>
                <a:spcPct val="0"/>
              </a:spcAft>
              <a:buClr>
                <a:srgbClr val="000000"/>
              </a:buClr>
              <a:buSzPts val="1400"/>
              <a:buFont typeface="Arial" panose="020B0604020202020204" pitchFamily="34" charset="0"/>
              <a:buChar char="•"/>
            </a:pPr>
            <a:r>
              <a:rPr lang="en-IN" altLang="en-US" sz="1500" b="1" i="0" u="none" strike="noStrike" cap="none">
                <a:solidFill>
                  <a:schemeClr val="dk1"/>
                </a:solidFill>
                <a:latin typeface="Cambria" panose="02040503050406030204" charset="0"/>
                <a:ea typeface="Arial" panose="020B0604020202020204"/>
                <a:cs typeface="Cambria" panose="02040503050406030204" charset="0"/>
                <a:sym typeface="Montserrat Medium" panose="00000600000000000000"/>
              </a:rPr>
              <a:t>SHREE RAKSHA B N (BU21EECE0100552)</a:t>
            </a:r>
            <a:endParaRPr lang="en-IN" altLang="en-US" sz="1500" b="1" i="0" u="none" strike="noStrike" cap="none">
              <a:solidFill>
                <a:schemeClr val="dk1"/>
              </a:solidFill>
              <a:latin typeface="Cambria" panose="02040503050406030204" charset="0"/>
              <a:ea typeface="Arial" panose="020B0604020202020204"/>
              <a:cs typeface="Cambria" panose="02040503050406030204" charset="0"/>
              <a:sym typeface="Arial" panose="020B0604020202020204"/>
            </a:endParaRPr>
          </a:p>
        </p:txBody>
      </p:sp>
      <p:sp>
        <p:nvSpPr>
          <p:cNvPr id="20" name="Google Shape;111;p1"/>
          <p:cNvSpPr/>
          <p:nvPr/>
        </p:nvSpPr>
        <p:spPr>
          <a:xfrm>
            <a:off x="7824470" y="4436745"/>
            <a:ext cx="4112260" cy="1475105"/>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l" rtl="0">
              <a:lnSpc>
                <a:spcPct val="100000"/>
              </a:lnSpc>
              <a:spcBef>
                <a:spcPct val="0"/>
              </a:spcBef>
              <a:spcAft>
                <a:spcPct val="0"/>
              </a:spcAft>
              <a:buClr>
                <a:srgbClr val="000000"/>
              </a:buClr>
              <a:buSzPts val="1400"/>
              <a:buFont typeface="Arial" panose="020B0604020202020204"/>
              <a:buNone/>
            </a:pPr>
            <a:r>
              <a:rPr lang="en-US" sz="1500" b="1" i="0" u="none" strike="noStrike" cap="none">
                <a:solidFill>
                  <a:schemeClr val="dk1"/>
                </a:solidFill>
                <a:latin typeface="Cambria" panose="02040503050406030204" charset="0"/>
                <a:ea typeface="Montserrat Medium" panose="00000600000000000000"/>
                <a:cs typeface="Cambria" panose="02040503050406030204" charset="0"/>
                <a:sym typeface="Montserrat Medium" panose="00000600000000000000"/>
              </a:rPr>
              <a:t>Project Mentor: </a:t>
            </a:r>
            <a:endParaRPr lang="en-US" sz="1500" b="1" i="0" u="none" strike="noStrike" cap="none">
              <a:solidFill>
                <a:schemeClr val="dk1"/>
              </a:solidFill>
              <a:latin typeface="Cambria" panose="02040503050406030204" charset="0"/>
              <a:ea typeface="Montserrat Medium" panose="00000600000000000000"/>
              <a:cs typeface="Cambria" panose="02040503050406030204" charset="0"/>
              <a:sym typeface="Montserrat Medium" panose="00000600000000000000"/>
            </a:endParaRPr>
          </a:p>
          <a:p>
            <a:pPr marL="0" marR="0" lvl="0" indent="0" algn="l" rtl="0">
              <a:lnSpc>
                <a:spcPct val="100000"/>
              </a:lnSpc>
              <a:spcBef>
                <a:spcPct val="0"/>
              </a:spcBef>
              <a:spcAft>
                <a:spcPct val="0"/>
              </a:spcAft>
              <a:buClr>
                <a:srgbClr val="000000"/>
              </a:buClr>
              <a:buSzPts val="1400"/>
              <a:buFont typeface="Arial" panose="020B0604020202020204"/>
              <a:buNone/>
            </a:pPr>
            <a:endParaRPr lang="en-US" altLang="en-US" sz="1500" b="1" i="0" u="none" strike="noStrike" cap="none">
              <a:solidFill>
                <a:schemeClr val="dk1"/>
              </a:solidFill>
              <a:latin typeface="Cambria" panose="02040503050406030204" charset="0"/>
              <a:ea typeface="Montserrat Medium" panose="00000600000000000000"/>
              <a:cs typeface="Cambria" panose="02040503050406030204" charset="0"/>
              <a:sym typeface="Montserrat Medium" panose="00000600000000000000"/>
            </a:endParaRPr>
          </a:p>
          <a:p>
            <a:pPr marL="0" marR="0" lvl="0" indent="0" algn="l" rtl="0">
              <a:lnSpc>
                <a:spcPct val="100000"/>
              </a:lnSpc>
              <a:spcBef>
                <a:spcPct val="0"/>
              </a:spcBef>
              <a:spcAft>
                <a:spcPct val="0"/>
              </a:spcAft>
              <a:buClr>
                <a:srgbClr val="000000"/>
              </a:buClr>
              <a:buSzPts val="1400"/>
              <a:buFont typeface="Arial" panose="020B0604020202020204"/>
              <a:buNone/>
            </a:pPr>
            <a:r>
              <a:rPr lang="en-IN" altLang="en-US" sz="1500" b="1" i="0" u="none" strike="noStrike" cap="none">
                <a:solidFill>
                  <a:schemeClr val="dk1"/>
                </a:solidFill>
                <a:latin typeface="Cambria" panose="02040503050406030204" charset="0"/>
                <a:ea typeface="Arial" panose="020B0604020202020204"/>
                <a:cs typeface="Cambria" panose="02040503050406030204" charset="0"/>
                <a:sym typeface="Montserrat Medium" panose="00000600000000000000"/>
              </a:rPr>
              <a:t>Dr. Sunita Panda</a:t>
            </a:r>
            <a:endParaRPr lang="en-IN" altLang="en-US" sz="1500" b="1" i="0" u="none" strike="noStrike" cap="none">
              <a:solidFill>
                <a:schemeClr val="dk1"/>
              </a:solidFill>
              <a:latin typeface="Cambria" panose="02040503050406030204" charset="0"/>
              <a:ea typeface="Arial" panose="020B0604020202020204"/>
              <a:cs typeface="Cambria" panose="02040503050406030204" charset="0"/>
              <a:sym typeface="Montserrat Medium" panose="00000600000000000000"/>
            </a:endParaRPr>
          </a:p>
          <a:p>
            <a:pPr marL="0" marR="0" lvl="0" indent="0" algn="l" rtl="0">
              <a:lnSpc>
                <a:spcPct val="100000"/>
              </a:lnSpc>
              <a:spcBef>
                <a:spcPct val="0"/>
              </a:spcBef>
              <a:spcAft>
                <a:spcPct val="0"/>
              </a:spcAft>
              <a:buClr>
                <a:srgbClr val="000000"/>
              </a:buClr>
              <a:buSzPts val="1400"/>
              <a:buFont typeface="Arial" panose="020B0604020202020204"/>
              <a:buNone/>
            </a:pPr>
            <a:r>
              <a:rPr lang="en-IN" altLang="en-US" sz="1500" b="1" i="0" u="none" strike="noStrike" cap="none">
                <a:solidFill>
                  <a:schemeClr val="dk1"/>
                </a:solidFill>
                <a:latin typeface="Cambria" panose="02040503050406030204" charset="0"/>
                <a:ea typeface="Arial" panose="020B0604020202020204"/>
                <a:cs typeface="Cambria" panose="02040503050406030204" charset="0"/>
                <a:sym typeface="Montserrat Medium" panose="00000600000000000000"/>
              </a:rPr>
              <a:t>Associate Professor, EECE Department,</a:t>
            </a:r>
            <a:endParaRPr lang="en-IN" altLang="en-US" sz="1500" b="1" i="0" u="none" strike="noStrike" cap="none">
              <a:solidFill>
                <a:schemeClr val="dk1"/>
              </a:solidFill>
              <a:latin typeface="Cambria" panose="02040503050406030204" charset="0"/>
              <a:ea typeface="Arial" panose="020B0604020202020204"/>
              <a:cs typeface="Cambria" panose="02040503050406030204" charset="0"/>
              <a:sym typeface="Montserrat Medium" panose="00000600000000000000"/>
            </a:endParaRPr>
          </a:p>
          <a:p>
            <a:pPr marL="0" marR="0" lvl="0" indent="0" algn="l" rtl="0">
              <a:lnSpc>
                <a:spcPct val="100000"/>
              </a:lnSpc>
              <a:spcBef>
                <a:spcPct val="0"/>
              </a:spcBef>
              <a:spcAft>
                <a:spcPct val="0"/>
              </a:spcAft>
              <a:buClr>
                <a:srgbClr val="000000"/>
              </a:buClr>
              <a:buSzPts val="1400"/>
              <a:buFont typeface="Arial" panose="020B0604020202020204"/>
              <a:buNone/>
            </a:pPr>
            <a:r>
              <a:rPr lang="en-IN" altLang="en-US" sz="1500" b="1" i="0" u="none" strike="noStrike" cap="none">
                <a:solidFill>
                  <a:schemeClr val="dk1"/>
                </a:solidFill>
                <a:latin typeface="Cambria" panose="02040503050406030204" charset="0"/>
                <a:ea typeface="Arial" panose="020B0604020202020204"/>
                <a:cs typeface="Cambria" panose="02040503050406030204" charset="0"/>
                <a:sym typeface="Montserrat Medium" panose="00000600000000000000"/>
              </a:rPr>
              <a:t>GITAM DEEMED TO BE UNIVERSITY, BENGALURU CAMPUS.</a:t>
            </a:r>
            <a:r>
              <a:rPr lang="en-US" sz="1500" b="1" i="0" u="none" strike="noStrike" cap="none">
                <a:solidFill>
                  <a:schemeClr val="dk1"/>
                </a:solidFill>
                <a:latin typeface="Cambria" panose="02040503050406030204" charset="0"/>
                <a:ea typeface="Arial" panose="020B0604020202020204"/>
                <a:cs typeface="Cambria" panose="02040503050406030204" charset="0"/>
                <a:sym typeface="Montserrat Medium" panose="00000600000000000000"/>
              </a:rPr>
              <a:t> </a:t>
            </a:r>
            <a:endParaRPr lang="en-US" sz="1500" b="1" i="0" u="none" strike="noStrike" cap="none">
              <a:solidFill>
                <a:schemeClr val="dk1"/>
              </a:solidFill>
              <a:latin typeface="Cambria" panose="02040503050406030204" charset="0"/>
              <a:ea typeface="Arial" panose="020B0604020202020204"/>
              <a:cs typeface="Cambria" panose="02040503050406030204" charset="0"/>
              <a:sym typeface="Arial" panose="020B0604020202020204"/>
            </a:endParaRPr>
          </a:p>
        </p:txBody>
      </p:sp>
      <p:sp>
        <p:nvSpPr>
          <p:cNvPr id="22" name="Google Shape;88;p1"/>
          <p:cNvSpPr txBox="1"/>
          <p:nvPr/>
        </p:nvSpPr>
        <p:spPr>
          <a:xfrm>
            <a:off x="133985" y="620395"/>
            <a:ext cx="11949430" cy="104330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ct val="0"/>
              </a:spcBef>
              <a:spcAft>
                <a:spcPct val="0"/>
              </a:spcAft>
              <a:buNone/>
            </a:pPr>
            <a:r>
              <a:rPr lang="en-US" altLang="en-US" sz="3000">
                <a:latin typeface="Cambria" panose="02040503050406030204" charset="0"/>
                <a:cs typeface="Cambria" panose="02040503050406030204" charset="0"/>
              </a:rPr>
              <a:t>AgriRoute: Smart Vehicle Monitoring System for Farmers in Agricultural </a:t>
            </a:r>
            <a:endParaRPr lang="en-US" altLang="en-US" sz="3000">
              <a:latin typeface="Cambria" panose="02040503050406030204" charset="0"/>
              <a:cs typeface="Cambria" panose="02040503050406030204" charset="0"/>
            </a:endParaRPr>
          </a:p>
          <a:p>
            <a:pPr marL="0" marR="0" lvl="0" indent="0" algn="ctr" rtl="0">
              <a:spcBef>
                <a:spcPct val="0"/>
              </a:spcBef>
              <a:spcAft>
                <a:spcPct val="0"/>
              </a:spcAft>
              <a:buNone/>
            </a:pPr>
            <a:r>
              <a:rPr lang="en-US" altLang="en-US" sz="3000">
                <a:latin typeface="Cambria" panose="02040503050406030204" charset="0"/>
                <a:cs typeface="Cambria" panose="02040503050406030204" charset="0"/>
              </a:rPr>
              <a:t>Transport with Real-Time Alerts.</a:t>
            </a:r>
            <a:endParaRPr lang="en-US" altLang="en-US" sz="3000">
              <a:latin typeface="Cambria" panose="02040503050406030204" charset="0"/>
              <a:cs typeface="Cambria" panose="02040503050406030204" charset="0"/>
            </a:endParaRPr>
          </a:p>
        </p:txBody>
      </p:sp>
      <p:sp>
        <p:nvSpPr>
          <p:cNvPr id="23" name="Google Shape;88;p1"/>
          <p:cNvSpPr txBox="1"/>
          <p:nvPr/>
        </p:nvSpPr>
        <p:spPr>
          <a:xfrm>
            <a:off x="4655820" y="1936750"/>
            <a:ext cx="2372360" cy="39751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spcBef>
                <a:spcPct val="0"/>
              </a:spcBef>
              <a:spcAft>
                <a:spcPct val="0"/>
              </a:spcAft>
              <a:buNone/>
            </a:pPr>
            <a:r>
              <a:rPr lang="en-US" sz="2000" b="1" i="0" u="none" strike="noStrike" cap="none">
                <a:solidFill>
                  <a:srgbClr val="007069"/>
                </a:solidFill>
                <a:latin typeface="Open Sans" panose="020B0606030504020204"/>
                <a:ea typeface="Open Sans" panose="020B0606030504020204"/>
                <a:cs typeface="Open Sans" panose="020B0606030504020204"/>
                <a:sym typeface="Open Sans" panose="020B0606030504020204"/>
              </a:rPr>
              <a:t>Mid-Review </a:t>
            </a:r>
            <a:r>
              <a:rPr lang="en-IN" altLang="en-US" sz="2000" b="1" i="0" u="none" strike="noStrike" cap="none">
                <a:solidFill>
                  <a:srgbClr val="007069"/>
                </a:solidFill>
                <a:latin typeface="Open Sans" panose="020B0606030504020204"/>
                <a:ea typeface="Open Sans" panose="020B0606030504020204"/>
                <a:cs typeface="Open Sans" panose="020B0606030504020204"/>
                <a:sym typeface="Open Sans" panose="020B0606030504020204"/>
              </a:rPr>
              <a:t>3</a:t>
            </a:r>
            <a:endParaRPr lang="en-IN" altLang="en-US" sz="2000" b="1" i="0" u="none" strike="noStrike" cap="none">
              <a:solidFill>
                <a:srgbClr val="007069"/>
              </a:solidFill>
              <a:latin typeface="Open Sans" panose="020B0606030504020204"/>
              <a:ea typeface="Open Sans" panose="020B0606030504020204"/>
              <a:cs typeface="Open Sans" panose="020B0606030504020204"/>
              <a:sym typeface="Open Sans" panose="020B0606030504020204"/>
            </a:endParaRPr>
          </a:p>
        </p:txBody>
      </p:sp>
      <p:sp>
        <p:nvSpPr>
          <p:cNvPr id="25" name="Google Shape;120;p76"/>
          <p:cNvSpPr/>
          <p:nvPr/>
        </p:nvSpPr>
        <p:spPr>
          <a:xfrm>
            <a:off x="191135" y="2847340"/>
            <a:ext cx="2234565" cy="468630"/>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lnSpc>
                <a:spcPct val="100000"/>
              </a:lnSpc>
              <a:spcBef>
                <a:spcPct val="0"/>
              </a:spcBef>
              <a:spcAft>
                <a:spcPct val="0"/>
              </a:spcAft>
              <a:buClr>
                <a:srgbClr val="000000"/>
              </a:buClr>
              <a:buSzPts val="3600"/>
              <a:buFont typeface="Arial" panose="020B0604020202020204"/>
              <a:buNone/>
            </a:pPr>
            <a:r>
              <a:rPr lang="en-US" sz="1800" b="1" i="0" u="none" strike="noStrike" cap="none">
                <a:solidFill>
                  <a:schemeClr val="lt1"/>
                </a:solidFill>
                <a:latin typeface="Verdana" panose="020B0604030504040204"/>
                <a:ea typeface="Verdana" panose="020B0604030504040204"/>
                <a:cs typeface="Verdana" panose="020B0604030504040204"/>
                <a:sym typeface="Verdana" panose="020B0604030504040204"/>
              </a:rPr>
              <a:t>AY 2021-25 </a:t>
            </a:r>
            <a:endParaRPr sz="9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 name="Google Shape;120;p76"/>
          <p:cNvSpPr/>
          <p:nvPr/>
        </p:nvSpPr>
        <p:spPr>
          <a:xfrm>
            <a:off x="9156701" y="2852382"/>
            <a:ext cx="2901546" cy="818907"/>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lnSpc>
                <a:spcPct val="100000"/>
              </a:lnSpc>
              <a:spcBef>
                <a:spcPct val="0"/>
              </a:spcBef>
              <a:spcAft>
                <a:spcPct val="0"/>
              </a:spcAft>
              <a:buClr>
                <a:srgbClr val="000000"/>
              </a:buClr>
              <a:buSzPts val="3600"/>
              <a:buFont typeface="Arial" panose="020B0604020202020204"/>
              <a:buNone/>
            </a:pPr>
            <a:r>
              <a:rPr lang="en-US" sz="1800" b="1" i="0" u="none" strike="noStrike" cap="none">
                <a:solidFill>
                  <a:schemeClr val="lt1"/>
                </a:solidFill>
                <a:latin typeface="Verdana" panose="020B0604030504040204"/>
                <a:ea typeface="Verdana" panose="020B0604030504040204"/>
                <a:cs typeface="Verdana" panose="020B0604030504040204"/>
                <a:sym typeface="Verdana" panose="020B0604030504040204"/>
              </a:rPr>
              <a:t>Major Project</a:t>
            </a:r>
            <a:endParaRPr lang="en-US" sz="1800" b="1" i="0" u="none" strike="noStrike" cap="none">
              <a:solidFill>
                <a:schemeClr val="lt1"/>
              </a:solidFill>
              <a:latin typeface="Verdana" panose="020B0604030504040204"/>
              <a:ea typeface="Verdana" panose="020B0604030504040204"/>
              <a:cs typeface="Verdana" panose="020B0604030504040204"/>
              <a:sym typeface="Verdana" panose="020B0604030504040204"/>
            </a:endParaRPr>
          </a:p>
          <a:p>
            <a:pPr marL="0" marR="0" lvl="0" indent="0" algn="ctr" rtl="0">
              <a:lnSpc>
                <a:spcPct val="100000"/>
              </a:lnSpc>
              <a:spcBef>
                <a:spcPct val="0"/>
              </a:spcBef>
              <a:spcAft>
                <a:spcPct val="0"/>
              </a:spcAft>
              <a:buClr>
                <a:srgbClr val="000000"/>
              </a:buClr>
              <a:buSzPts val="3600"/>
              <a:buFont typeface="Arial" panose="020B0604020202020204"/>
              <a:buNone/>
            </a:pPr>
            <a:r>
              <a:rPr lang="en-US" sz="1800" b="1" i="0" u="none" strike="noStrike" cap="none">
                <a:solidFill>
                  <a:schemeClr val="lt1"/>
                </a:solidFill>
                <a:latin typeface="Verdana" panose="020B0604030504040204"/>
                <a:ea typeface="Verdana" panose="020B0604030504040204"/>
                <a:cs typeface="Verdana" panose="020B0604030504040204"/>
                <a:sym typeface="Verdana" panose="020B0604030504040204"/>
              </a:rPr>
              <a:t>Project ID: </a:t>
            </a:r>
            <a:r>
              <a:rPr lang="en-IN" altLang="en-US" sz="1800" b="1" i="0" u="none" strike="noStrike" cap="none">
                <a:solidFill>
                  <a:schemeClr val="lt1"/>
                </a:solidFill>
                <a:latin typeface="Verdana" panose="020B0604030504040204"/>
                <a:ea typeface="Verdana" panose="020B0604030504040204"/>
                <a:cs typeface="Verdana" panose="020B0604030504040204"/>
                <a:sym typeface="Verdana" panose="020B0604030504040204"/>
              </a:rPr>
              <a:t>C15</a:t>
            </a:r>
            <a:endParaRPr lang="en-IN" altLang="en-US" sz="1800" b="1" i="0" u="none" strike="noStrike" cap="none">
              <a:solidFill>
                <a:schemeClr val="lt1"/>
              </a:solidFill>
              <a:latin typeface="Verdana" panose="020B0604030504040204"/>
              <a:ea typeface="Verdana" panose="020B0604030504040204"/>
              <a:cs typeface="Verdana" panose="020B0604030504040204"/>
              <a:sym typeface="Verdana" panose="020B0604030504040204"/>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ct val="0"/>
              </a:spcBef>
              <a:spcAft>
                <a:spcPct val="0"/>
              </a:spcAft>
              <a:buNone/>
            </a:pPr>
            <a:fld id="{00000000-1234-1234-1234-123412341234}" type="slidenum">
              <a:rPr lang="en-US"/>
            </a:fld>
            <a:endParaRPr lang="en-US"/>
          </a:p>
        </p:txBody>
      </p:sp>
      <p:sp>
        <p:nvSpPr>
          <p:cNvPr id="4" name="Text Box 3"/>
          <p:cNvSpPr txBox="1"/>
          <p:nvPr/>
        </p:nvSpPr>
        <p:spPr>
          <a:xfrm>
            <a:off x="191770" y="405130"/>
            <a:ext cx="11717655" cy="5681345"/>
          </a:xfrm>
          <a:prstGeom prst="rect">
            <a:avLst/>
          </a:prstGeom>
        </p:spPr>
        <p:txBody>
          <a:bodyPr wrap="square">
            <a:spAutoFit/>
          </a:bodyPr>
          <a:p>
            <a:pPr>
              <a:spcAft>
                <a:spcPct val="60000"/>
              </a:spcAft>
            </a:pPr>
            <a:r>
              <a:rPr sz="1600" b="1">
                <a:latin typeface="Cambria" panose="02040503050406030204" charset="0"/>
                <a:cs typeface="Cambria" panose="02040503050406030204" charset="0"/>
              </a:rPr>
              <a:t>Technology Implementation Guides</a:t>
            </a:r>
            <a:endParaRPr sz="1600" b="1">
              <a:latin typeface="Cambria" panose="02040503050406030204" charset="0"/>
              <a:cs typeface="Cambria" panose="02040503050406030204" charset="0"/>
            </a:endParaRPr>
          </a:p>
          <a:p>
            <a:pPr indent="0">
              <a:buNone/>
            </a:pPr>
            <a:r>
              <a:rPr sz="1600" b="1">
                <a:latin typeface="Cambria" panose="02040503050406030204" charset="0"/>
                <a:cs typeface="Cambria" panose="02040503050406030204" charset="0"/>
              </a:rPr>
              <a:t>Arduino Uno R3</a:t>
            </a:r>
            <a:endParaRPr sz="1600" b="1">
              <a:latin typeface="Cambria" panose="02040503050406030204" charset="0"/>
              <a:cs typeface="Cambria" panose="02040503050406030204" charset="0"/>
            </a:endParaRPr>
          </a:p>
          <a:p>
            <a:pPr indent="0">
              <a:buNone/>
            </a:pPr>
            <a:r>
              <a:rPr lang="en-IN" sz="1600">
                <a:latin typeface="Cambria" panose="02040503050406030204" charset="0"/>
                <a:cs typeface="Cambria" panose="02040503050406030204" charset="0"/>
              </a:rPr>
              <a:t>Link: </a:t>
            </a:r>
            <a:r>
              <a:rPr lang="en-US" altLang="en-US" sz="1600">
                <a:latin typeface="Cambria" panose="02040503050406030204" charset="0"/>
                <a:cs typeface="Cambria" panose="02040503050406030204" charset="0"/>
                <a:hlinkClick r:id="rId1" action="ppaction://hlinkfile"/>
              </a:rPr>
              <a:t>https://vayuyaan.com/blog/arduino-uno-r3-complete-guide-for-beginners/?srsltid=AfmBOoqvCh2y10AAmdDJj1dp1uDlPeXeoNhaPlvJ6o-rFrTXELKq2Lkr</a:t>
            </a:r>
            <a:endParaRPr lang="en-US" altLang="en-US" sz="1600">
              <a:latin typeface="Cambria" panose="02040503050406030204" charset="0"/>
              <a:cs typeface="Cambria" panose="02040503050406030204" charset="0"/>
            </a:endParaRPr>
          </a:p>
          <a:p>
            <a:pPr indent="0">
              <a:buNone/>
            </a:pPr>
            <a:r>
              <a:rPr sz="1600">
                <a:latin typeface="Cambria" panose="02040503050406030204" charset="0"/>
                <a:cs typeface="Cambria" panose="02040503050406030204" charset="0"/>
              </a:rPr>
              <a:t>A detailed introduction to using the Arduino Uno R3, with setup instructions and example projects.</a:t>
            </a:r>
            <a:endParaRPr sz="1600">
              <a:latin typeface="Cambria" panose="02040503050406030204" charset="0"/>
              <a:cs typeface="Cambria" panose="02040503050406030204" charset="0"/>
            </a:endParaRPr>
          </a:p>
          <a:p>
            <a:endParaRPr sz="1600">
              <a:latin typeface="Cambria" panose="02040503050406030204" charset="0"/>
              <a:cs typeface="Cambria" panose="02040503050406030204" charset="0"/>
            </a:endParaRPr>
          </a:p>
          <a:p>
            <a:pPr indent="0">
              <a:buNone/>
            </a:pPr>
            <a:r>
              <a:rPr sz="1600" b="1">
                <a:latin typeface="Cambria" panose="02040503050406030204" charset="0"/>
                <a:cs typeface="Cambria" panose="02040503050406030204" charset="0"/>
              </a:rPr>
              <a:t>GPS Modules (Neo-6M)</a:t>
            </a:r>
            <a:endParaRPr sz="1600" b="1">
              <a:latin typeface="Cambria" panose="02040503050406030204" charset="0"/>
              <a:cs typeface="Cambria" panose="02040503050406030204" charset="0"/>
            </a:endParaRPr>
          </a:p>
          <a:p>
            <a:r>
              <a:rPr lang="en-IN" sz="1600">
                <a:latin typeface="Cambria" panose="02040503050406030204" charset="0"/>
                <a:cs typeface="Cambria" panose="02040503050406030204" charset="0"/>
              </a:rPr>
              <a:t>Link: </a:t>
            </a:r>
            <a:r>
              <a:rPr lang="en-US" altLang="en-US" sz="1600">
                <a:latin typeface="Cambria" panose="02040503050406030204" charset="0"/>
                <a:cs typeface="Cambria" panose="02040503050406030204" charset="0"/>
                <a:hlinkClick r:id="rId2" action="ppaction://hlinkfile"/>
              </a:rPr>
              <a:t>https://randomnerdtutorials.com/guide-to-neo-6m-gps-module-with-arduino/</a:t>
            </a:r>
            <a:endParaRPr lang="en-US" altLang="en-US" sz="1600">
              <a:latin typeface="Cambria" panose="02040503050406030204" charset="0"/>
              <a:cs typeface="Cambria" panose="02040503050406030204" charset="0"/>
            </a:endParaRPr>
          </a:p>
          <a:p>
            <a:r>
              <a:rPr sz="1600">
                <a:latin typeface="Cambria" panose="02040503050406030204" charset="0"/>
                <a:cs typeface="Cambria" panose="02040503050406030204" charset="0"/>
              </a:rPr>
              <a:t>Comprehensive setup and interfacing guide, including example codes and troubleshooting tips.</a:t>
            </a:r>
            <a:endParaRPr sz="1600">
              <a:latin typeface="Cambria" panose="02040503050406030204" charset="0"/>
              <a:cs typeface="Cambria" panose="02040503050406030204" charset="0"/>
            </a:endParaRPr>
          </a:p>
          <a:p>
            <a:endParaRPr sz="1600">
              <a:latin typeface="Cambria" panose="02040503050406030204" charset="0"/>
              <a:cs typeface="Cambria" panose="02040503050406030204" charset="0"/>
            </a:endParaRPr>
          </a:p>
          <a:p>
            <a:pPr indent="0">
              <a:buNone/>
            </a:pPr>
            <a:r>
              <a:rPr sz="1600" b="1">
                <a:latin typeface="Cambria" panose="02040503050406030204" charset="0"/>
                <a:cs typeface="Cambria" panose="02040503050406030204" charset="0"/>
              </a:rPr>
              <a:t>GSM Modules</a:t>
            </a:r>
            <a:endParaRPr sz="1600" b="1">
              <a:latin typeface="Cambria" panose="02040503050406030204" charset="0"/>
              <a:cs typeface="Cambria" panose="02040503050406030204" charset="0"/>
            </a:endParaRPr>
          </a:p>
          <a:p>
            <a:pPr indent="0">
              <a:buNone/>
            </a:pPr>
            <a:r>
              <a:rPr lang="en-IN" sz="1600">
                <a:latin typeface="Cambria" panose="02040503050406030204" charset="0"/>
                <a:cs typeface="Cambria" panose="02040503050406030204" charset="0"/>
              </a:rPr>
              <a:t>Link: </a:t>
            </a:r>
            <a:r>
              <a:rPr lang="en-US" altLang="en-US" sz="1600">
                <a:latin typeface="Cambria" panose="02040503050406030204" charset="0"/>
                <a:cs typeface="Cambria" panose="02040503050406030204" charset="0"/>
                <a:hlinkClick r:id="rId3" action="ppaction://hlinkfile"/>
              </a:rPr>
              <a:t>https://robocraze.com/blogs/post/interfacing-gsm-module-with-arduino?srsltid=AfmBOorI-UlgudZ6Dmzmqeq8ZvjzVCx-88QlL0qAGP49HWlogq8wpFvA</a:t>
            </a:r>
            <a:endParaRPr lang="en-US" altLang="en-US" sz="1600">
              <a:latin typeface="Cambria" panose="02040503050406030204" charset="0"/>
              <a:cs typeface="Cambria" panose="02040503050406030204" charset="0"/>
            </a:endParaRPr>
          </a:p>
          <a:p>
            <a:r>
              <a:rPr sz="1600">
                <a:latin typeface="Cambria" panose="02040503050406030204" charset="0"/>
                <a:cs typeface="Cambria" panose="02040503050406030204" charset="0"/>
              </a:rPr>
              <a:t>Explains step-by-step connections and code examples for sending/receiving SMS and calls.</a:t>
            </a:r>
            <a:endParaRPr sz="1600">
              <a:latin typeface="Cambria" panose="02040503050406030204" charset="0"/>
              <a:cs typeface="Cambria" panose="02040503050406030204" charset="0"/>
            </a:endParaRPr>
          </a:p>
          <a:p>
            <a:endParaRPr sz="1600">
              <a:latin typeface="Cambria" panose="02040503050406030204" charset="0"/>
              <a:cs typeface="Cambria" panose="02040503050406030204" charset="0"/>
            </a:endParaRPr>
          </a:p>
          <a:p>
            <a:pPr indent="0">
              <a:buNone/>
            </a:pPr>
            <a:r>
              <a:rPr sz="1600" b="1">
                <a:latin typeface="Cambria" panose="02040503050406030204" charset="0"/>
                <a:cs typeface="Cambria" panose="02040503050406030204" charset="0"/>
              </a:rPr>
              <a:t>DHT11 Sensors</a:t>
            </a:r>
            <a:endParaRPr sz="1600" b="1">
              <a:latin typeface="Cambria" panose="02040503050406030204" charset="0"/>
              <a:cs typeface="Cambria" panose="02040503050406030204" charset="0"/>
            </a:endParaRPr>
          </a:p>
          <a:p>
            <a:r>
              <a:rPr lang="en-IN" sz="1600">
                <a:latin typeface="Cambria" panose="02040503050406030204" charset="0"/>
                <a:cs typeface="Cambria" panose="02040503050406030204" charset="0"/>
              </a:rPr>
              <a:t>Link: </a:t>
            </a:r>
            <a:r>
              <a:rPr lang="en-US" altLang="en-US" sz="1600">
                <a:latin typeface="Cambria" panose="02040503050406030204" charset="0"/>
                <a:cs typeface="Cambria" panose="02040503050406030204" charset="0"/>
                <a:hlinkClick r:id="rId4" action="ppaction://hlinkfile"/>
              </a:rPr>
              <a:t>https://www.electronicwings.com/sensors-modules/dht11</a:t>
            </a:r>
            <a:endParaRPr lang="en-US" altLang="en-US" sz="1600">
              <a:latin typeface="Cambria" panose="02040503050406030204" charset="0"/>
              <a:cs typeface="Cambria" panose="02040503050406030204" charset="0"/>
            </a:endParaRPr>
          </a:p>
          <a:p>
            <a:r>
              <a:rPr sz="1600">
                <a:latin typeface="Cambria" panose="02040503050406030204" charset="0"/>
                <a:cs typeface="Cambria" panose="02040503050406030204" charset="0"/>
              </a:rPr>
              <a:t>Covers temperature and humidity sensing with wiring diagrams and code snippets.</a:t>
            </a:r>
            <a:endParaRPr sz="1600">
              <a:latin typeface="Cambria" panose="02040503050406030204" charset="0"/>
              <a:cs typeface="Cambria" panose="02040503050406030204" charset="0"/>
            </a:endParaRPr>
          </a:p>
          <a:p>
            <a:endParaRPr sz="1600">
              <a:latin typeface="Cambria" panose="02040503050406030204" charset="0"/>
              <a:cs typeface="Cambria" panose="02040503050406030204" charset="0"/>
            </a:endParaRPr>
          </a:p>
          <a:p>
            <a:pPr indent="0">
              <a:buNone/>
            </a:pPr>
            <a:r>
              <a:rPr sz="1600" b="1">
                <a:latin typeface="Cambria" panose="02040503050406030204" charset="0"/>
                <a:cs typeface="Cambria" panose="02040503050406030204" charset="0"/>
              </a:rPr>
              <a:t>HX711 Load Cells</a:t>
            </a:r>
            <a:endParaRPr sz="1600" b="1">
              <a:latin typeface="Cambria" panose="02040503050406030204" charset="0"/>
              <a:cs typeface="Cambria" panose="02040503050406030204" charset="0"/>
            </a:endParaRPr>
          </a:p>
          <a:p>
            <a:pPr indent="0">
              <a:buNone/>
            </a:pPr>
            <a:r>
              <a:rPr lang="en-IN" sz="1600">
                <a:latin typeface="Cambria" panose="02040503050406030204" charset="0"/>
                <a:cs typeface="Cambria" panose="02040503050406030204" charset="0"/>
              </a:rPr>
              <a:t>Link: </a:t>
            </a:r>
            <a:r>
              <a:rPr lang="en-US" altLang="en-US" sz="1600">
                <a:latin typeface="Cambria" panose="02040503050406030204" charset="0"/>
                <a:cs typeface="Cambria" panose="02040503050406030204" charset="0"/>
                <a:hlinkClick r:id="rId5" action="ppaction://hlinkfile"/>
              </a:rPr>
              <a:t>https://randomnerdtutorials.com/arduino-load-cell-hx711/</a:t>
            </a:r>
            <a:endParaRPr lang="en-US" altLang="en-US" sz="1600">
              <a:latin typeface="Cambria" panose="02040503050406030204" charset="0"/>
              <a:cs typeface="Cambria" panose="02040503050406030204" charset="0"/>
            </a:endParaRPr>
          </a:p>
          <a:p>
            <a:r>
              <a:rPr sz="1600">
                <a:latin typeface="Cambria" panose="02040503050406030204" charset="0"/>
                <a:cs typeface="Cambria" panose="02040503050406030204" charset="0"/>
              </a:rPr>
              <a:t>Guides users in measuring weight using HX711 and Arduino, with calibration tips.</a:t>
            </a:r>
            <a:endParaRPr sz="1600">
              <a:latin typeface="Cambria" panose="02040503050406030204" charset="0"/>
              <a:cs typeface="Cambria" panose="02040503050406030204" charset="0"/>
            </a:endParaRPr>
          </a:p>
        </p:txBody>
      </p:sp>
      <p:sp>
        <p:nvSpPr>
          <p:cNvPr id="2" name="Text Box 1"/>
          <p:cNvSpPr txBox="1"/>
          <p:nvPr/>
        </p:nvSpPr>
        <p:spPr>
          <a:xfrm>
            <a:off x="10848975" y="116840"/>
            <a:ext cx="1241425" cy="321945"/>
          </a:xfrm>
          <a:prstGeom prst="rect">
            <a:avLst/>
          </a:prstGeom>
          <a:noFill/>
        </p:spPr>
        <p:txBody>
          <a:bodyPr wrap="square" rtlCol="0" anchor="t">
            <a:spAutoFit/>
          </a:bodyPr>
          <a:p>
            <a:r>
              <a:rPr lang="en-US" sz="1500" b="1">
                <a:solidFill>
                  <a:srgbClr val="FF0000"/>
                </a:solidFill>
                <a:latin typeface="Cambria" panose="02040503050406030204" charset="0"/>
                <a:cs typeface="Cambria" panose="02040503050406030204" charset="0"/>
                <a:sym typeface="+mn-ea"/>
              </a:rPr>
              <a:t>REVIEW 1</a:t>
            </a:r>
            <a:endParaRPr lang="en-US" sz="1500" b="1">
              <a:solidFill>
                <a:srgbClr val="FF0000"/>
              </a:solidFill>
              <a:latin typeface="Cambria" panose="02040503050406030204" charset="0"/>
              <a:cs typeface="Cambria" panose="02040503050406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ct val="0"/>
              </a:spcBef>
              <a:spcAft>
                <a:spcPct val="0"/>
              </a:spcAft>
              <a:buNone/>
            </a:pPr>
            <a:fld id="{00000000-1234-1234-1234-123412341234}" type="slidenum">
              <a:rPr lang="en-US"/>
            </a:fld>
            <a:endParaRPr lang="en-US"/>
          </a:p>
        </p:txBody>
      </p:sp>
      <p:sp>
        <p:nvSpPr>
          <p:cNvPr id="4" name="Text Box 3"/>
          <p:cNvSpPr txBox="1"/>
          <p:nvPr/>
        </p:nvSpPr>
        <p:spPr>
          <a:xfrm>
            <a:off x="335915" y="260985"/>
            <a:ext cx="11570335" cy="5871845"/>
          </a:xfrm>
          <a:prstGeom prst="rect">
            <a:avLst/>
          </a:prstGeom>
        </p:spPr>
        <p:txBody>
          <a:bodyPr>
            <a:noAutofit/>
          </a:bodyPr>
          <a:p>
            <a:pPr>
              <a:spcAft>
                <a:spcPct val="60000"/>
              </a:spcAft>
            </a:pPr>
            <a:r>
              <a:rPr sz="2000" b="1">
                <a:latin typeface="Cambria" panose="02040503050406030204" charset="0"/>
                <a:cs typeface="Cambria" panose="02040503050406030204" charset="0"/>
              </a:rPr>
              <a:t>Existing Implementations</a:t>
            </a:r>
            <a:r>
              <a:rPr lang="en-US" sz="2000" b="1">
                <a:latin typeface="Cambria" panose="02040503050406030204" charset="0"/>
                <a:cs typeface="Cambria" panose="02040503050406030204" charset="0"/>
              </a:rPr>
              <a:t> :</a:t>
            </a:r>
            <a:endParaRPr sz="2000">
              <a:latin typeface="Cambria" panose="02040503050406030204" charset="0"/>
              <a:cs typeface="Cambria" panose="02040503050406030204" charset="0"/>
            </a:endParaRPr>
          </a:p>
          <a:p>
            <a:pPr>
              <a:buFont typeface="Arial" panose="020B0604020202020204"/>
              <a:buChar char="•"/>
            </a:pPr>
            <a:r>
              <a:rPr lang="en-IN" sz="1600">
                <a:latin typeface="Cambria" panose="02040503050406030204" charset="0"/>
                <a:cs typeface="Cambria" panose="02040503050406030204" charset="0"/>
              </a:rPr>
              <a:t> </a:t>
            </a:r>
            <a:r>
              <a:rPr sz="1600" b="1">
                <a:latin typeface="Cambria" panose="02040503050406030204" charset="0"/>
                <a:cs typeface="Cambria" panose="02040503050406030204" charset="0"/>
              </a:rPr>
              <a:t>Products:</a:t>
            </a:r>
            <a:endParaRPr lang="en-US" altLang="en-US" sz="1600">
              <a:latin typeface="Cambria" panose="02040503050406030204" charset="0"/>
              <a:cs typeface="Cambria" panose="02040503050406030204" charset="0"/>
            </a:endParaRPr>
          </a:p>
          <a:p>
            <a:pPr lvl="1" indent="0">
              <a:buFont typeface="Arial" panose="020B0604020202020204"/>
              <a:buNone/>
            </a:pPr>
            <a:endParaRPr sz="1600">
              <a:latin typeface="Cambria" panose="02040503050406030204" charset="0"/>
              <a:cs typeface="Cambria" panose="02040503050406030204" charset="0"/>
            </a:endParaRPr>
          </a:p>
          <a:p>
            <a:pPr indent="0">
              <a:buFont typeface="Arial" panose="020B0604020202020204"/>
              <a:buNone/>
            </a:pPr>
            <a:r>
              <a:rPr lang="en-US" altLang="en-US" sz="1600" b="1">
                <a:latin typeface="Cambria" panose="02040503050406030204" charset="0"/>
                <a:cs typeface="Cambria" panose="02040503050406030204" charset="0"/>
              </a:rPr>
              <a:t>GPS Tracker on Amazon:</a:t>
            </a:r>
            <a:r>
              <a:rPr lang="en-IN" altLang="en-US" sz="1600" b="1">
                <a:latin typeface="Cambria" panose="02040503050406030204" charset="0"/>
                <a:cs typeface="Cambria" panose="02040503050406030204" charset="0"/>
              </a:rPr>
              <a:t> </a:t>
            </a:r>
            <a:endParaRPr lang="en-IN" altLang="en-US" sz="1600" b="1">
              <a:latin typeface="Cambria" panose="02040503050406030204" charset="0"/>
              <a:cs typeface="Cambria" panose="02040503050406030204" charset="0"/>
            </a:endParaRPr>
          </a:p>
          <a:p>
            <a:pPr indent="0">
              <a:buFont typeface="Arial" panose="020B0604020202020204"/>
              <a:buNone/>
            </a:pPr>
            <a:r>
              <a:rPr lang="en-IN" altLang="en-US" sz="1600">
                <a:latin typeface="Cambria" panose="02040503050406030204" charset="0"/>
                <a:cs typeface="Cambria" panose="02040503050406030204" charset="0"/>
              </a:rPr>
              <a:t>Link: </a:t>
            </a:r>
            <a:r>
              <a:rPr lang="en-US" altLang="en-US" sz="1600">
                <a:latin typeface="Cambria" panose="02040503050406030204" charset="0"/>
                <a:cs typeface="Cambria" panose="02040503050406030204" charset="0"/>
                <a:sym typeface="+mn-ea"/>
                <a:hlinkClick r:id="rId1" action="ppaction://hlinkfile"/>
              </a:rPr>
              <a:t>https://amzn.in/d/iBu4o3z</a:t>
            </a:r>
            <a:endParaRPr lang="en-US" altLang="en-US" sz="1600">
              <a:latin typeface="Cambria" panose="02040503050406030204" charset="0"/>
              <a:cs typeface="Cambria" panose="02040503050406030204" charset="0"/>
            </a:endParaRPr>
          </a:p>
          <a:p>
            <a:pPr indent="0">
              <a:buFont typeface="Arial" panose="020B0604020202020204"/>
              <a:buNone/>
            </a:pPr>
            <a:r>
              <a:rPr lang="en-US" altLang="en-US" sz="1600">
                <a:latin typeface="Cambria" panose="02040503050406030204" charset="0"/>
                <a:cs typeface="Cambria" panose="02040503050406030204" charset="0"/>
              </a:rPr>
              <a:t>A compact GPS tracker for vehicles with real-time tracking capabilities. It provides location updates and theft detection with SIM-based communication.</a:t>
            </a:r>
            <a:endParaRPr lang="en-US" altLang="en-US" sz="1600">
              <a:latin typeface="Cambria" panose="02040503050406030204" charset="0"/>
              <a:cs typeface="Cambria" panose="02040503050406030204" charset="0"/>
            </a:endParaRPr>
          </a:p>
          <a:p>
            <a:pPr indent="0">
              <a:buFont typeface="Arial" panose="020B0604020202020204"/>
              <a:buNone/>
            </a:pPr>
            <a:endParaRPr lang="en-US" altLang="en-US" sz="1600">
              <a:latin typeface="Cambria" panose="02040503050406030204" charset="0"/>
              <a:cs typeface="Cambria" panose="02040503050406030204" charset="0"/>
            </a:endParaRPr>
          </a:p>
          <a:p>
            <a:pPr indent="0">
              <a:buFont typeface="Arial" panose="020B0604020202020204"/>
              <a:buNone/>
            </a:pPr>
            <a:r>
              <a:rPr lang="en-US" altLang="en-US" sz="1600" b="1">
                <a:latin typeface="Cambria" panose="02040503050406030204" charset="0"/>
                <a:cs typeface="Cambria" panose="02040503050406030204" charset="0"/>
              </a:rPr>
              <a:t>GSM GPS-Based Vehicle Theft Detection and Tracking System:</a:t>
            </a:r>
            <a:r>
              <a:rPr lang="en-IN" altLang="en-US" sz="1600" b="1">
                <a:latin typeface="Cambria" panose="02040503050406030204" charset="0"/>
                <a:cs typeface="Cambria" panose="02040503050406030204" charset="0"/>
              </a:rPr>
              <a:t> </a:t>
            </a:r>
            <a:endParaRPr lang="en-IN" altLang="en-US" sz="1600" b="1">
              <a:latin typeface="Cambria" panose="02040503050406030204" charset="0"/>
              <a:cs typeface="Cambria" panose="02040503050406030204" charset="0"/>
            </a:endParaRPr>
          </a:p>
          <a:p>
            <a:pPr indent="0">
              <a:buFont typeface="Arial" panose="020B0604020202020204"/>
              <a:buNone/>
            </a:pPr>
            <a:r>
              <a:rPr lang="en-IN" altLang="en-US" sz="1600">
                <a:latin typeface="Cambria" panose="02040503050406030204" charset="0"/>
                <a:cs typeface="Cambria" panose="02040503050406030204" charset="0"/>
              </a:rPr>
              <a:t>Link: </a:t>
            </a:r>
            <a:r>
              <a:rPr lang="en-US" altLang="en-US" sz="1600">
                <a:latin typeface="Cambria" panose="02040503050406030204" charset="0"/>
                <a:cs typeface="Cambria" panose="02040503050406030204" charset="0"/>
                <a:sym typeface="+mn-ea"/>
                <a:hlinkClick r:id="rId2" action="ppaction://hlinkfile"/>
              </a:rPr>
              <a:t>https://projectsfactory.in/product/gsm-gps-based-vehicle-theft-detection-and-tracking/</a:t>
            </a:r>
            <a:endParaRPr lang="en-US" altLang="en-US" sz="1600">
              <a:latin typeface="Cambria" panose="02040503050406030204" charset="0"/>
              <a:cs typeface="Cambria" panose="02040503050406030204" charset="0"/>
            </a:endParaRPr>
          </a:p>
          <a:p>
            <a:pPr indent="0">
              <a:buFont typeface="Arial" panose="020B0604020202020204"/>
              <a:buNone/>
            </a:pPr>
            <a:r>
              <a:rPr lang="en-US" altLang="en-US" sz="1600">
                <a:latin typeface="Cambria" panose="02040503050406030204" charset="0"/>
                <a:cs typeface="Cambria" panose="02040503050406030204" charset="0"/>
              </a:rPr>
              <a:t>A pre-designed project offering GSM and GPS-based theft detection and vehicle tracking. It alerts the owner in case of unauthorized access and provides location updates.</a:t>
            </a:r>
            <a:endParaRPr lang="en-US" altLang="en-US" sz="1600">
              <a:latin typeface="Cambria" panose="02040503050406030204" charset="0"/>
              <a:cs typeface="Cambria" panose="02040503050406030204" charset="0"/>
            </a:endParaRPr>
          </a:p>
          <a:p>
            <a:pPr indent="0">
              <a:buFont typeface="Arial" panose="020B0604020202020204"/>
              <a:buNone/>
            </a:pPr>
            <a:endParaRPr lang="en-US" altLang="en-US" sz="1600">
              <a:latin typeface="Cambria" panose="02040503050406030204" charset="0"/>
              <a:cs typeface="Cambria" panose="02040503050406030204" charset="0"/>
            </a:endParaRPr>
          </a:p>
          <a:p>
            <a:pPr indent="0">
              <a:buFont typeface="Arial" panose="020B0604020202020204"/>
              <a:buNone/>
            </a:pPr>
            <a:r>
              <a:rPr lang="en-US" altLang="en-US" sz="1600" b="1">
                <a:latin typeface="Cambria" panose="02040503050406030204" charset="0"/>
                <a:cs typeface="Cambria" panose="02040503050406030204" charset="0"/>
              </a:rPr>
              <a:t>GSM and GPS-Based Vehicle Tracking System:</a:t>
            </a:r>
            <a:endParaRPr lang="en-US" altLang="en-US" sz="1600" b="1">
              <a:latin typeface="Cambria" panose="02040503050406030204" charset="0"/>
              <a:cs typeface="Cambria" panose="02040503050406030204" charset="0"/>
            </a:endParaRPr>
          </a:p>
          <a:p>
            <a:pPr indent="0">
              <a:buFont typeface="Arial" panose="020B0604020202020204"/>
              <a:buNone/>
            </a:pPr>
            <a:r>
              <a:rPr lang="en-IN" altLang="en-US" sz="1600">
                <a:latin typeface="Cambria" panose="02040503050406030204" charset="0"/>
                <a:cs typeface="Cambria" panose="02040503050406030204" charset="0"/>
              </a:rPr>
              <a:t>Link: </a:t>
            </a:r>
            <a:r>
              <a:rPr lang="en-US" altLang="en-US" sz="1600">
                <a:latin typeface="Cambria" panose="02040503050406030204" charset="0"/>
                <a:cs typeface="Cambria" panose="02040503050406030204" charset="0"/>
                <a:sym typeface="+mn-ea"/>
                <a:hlinkClick r:id="rId3" action="ppaction://hlinkfile"/>
              </a:rPr>
              <a:t>https://projectsfactory.in/product/gsm-and-gps-based-vehicle-tracking-system/</a:t>
            </a:r>
            <a:endParaRPr lang="en-US" altLang="en-US" sz="1600">
              <a:latin typeface="Cambria" panose="02040503050406030204" charset="0"/>
              <a:cs typeface="Cambria" panose="02040503050406030204" charset="0"/>
            </a:endParaRPr>
          </a:p>
          <a:p>
            <a:pPr indent="0">
              <a:buFont typeface="Arial" panose="020B0604020202020204"/>
              <a:buNone/>
            </a:pPr>
            <a:r>
              <a:rPr lang="en-US" altLang="en-US" sz="1600">
                <a:latin typeface="Cambria" panose="02040503050406030204" charset="0"/>
                <a:cs typeface="Cambria" panose="02040503050406030204" charset="0"/>
              </a:rPr>
              <a:t>A ready-to-use system for tracking vehicles using GSM and GPS modules. It sends vehicle location data via SMS and is ideal for monitoring fleet movement.</a:t>
            </a:r>
            <a:endParaRPr lang="en-US" altLang="en-US" sz="1600">
              <a:latin typeface="Cambria" panose="02040503050406030204" charset="0"/>
              <a:cs typeface="Cambria" panose="02040503050406030204" charset="0"/>
            </a:endParaRPr>
          </a:p>
          <a:p>
            <a:pPr indent="0">
              <a:buFont typeface="Arial" panose="020B0604020202020204"/>
              <a:buNone/>
            </a:pPr>
            <a:endParaRPr lang="en-US" altLang="en-US" sz="1600">
              <a:latin typeface="Cambria" panose="02040503050406030204" charset="0"/>
              <a:cs typeface="Cambria" panose="02040503050406030204" charset="0"/>
            </a:endParaRPr>
          </a:p>
          <a:p>
            <a:pPr indent="0">
              <a:buFont typeface="Arial" panose="020B0604020202020204"/>
              <a:buNone/>
            </a:pPr>
            <a:r>
              <a:rPr lang="en-US" altLang="en-US" sz="1600" b="1">
                <a:latin typeface="Cambria" panose="02040503050406030204" charset="0"/>
                <a:cs typeface="Cambria" panose="02040503050406030204" charset="0"/>
              </a:rPr>
              <a:t>TRACKER Pre-Recharged SIM GPS Tracker on Amazon:</a:t>
            </a:r>
            <a:endParaRPr lang="en-US" altLang="en-US" sz="1600" b="1">
              <a:latin typeface="Cambria" panose="02040503050406030204" charset="0"/>
              <a:cs typeface="Cambria" panose="02040503050406030204" charset="0"/>
            </a:endParaRPr>
          </a:p>
          <a:p>
            <a:pPr indent="0">
              <a:buFont typeface="Arial" panose="020B0604020202020204"/>
              <a:buNone/>
            </a:pPr>
            <a:r>
              <a:rPr lang="en-IN" altLang="en-US" sz="1600">
                <a:latin typeface="Cambria" panose="02040503050406030204" charset="0"/>
                <a:cs typeface="Cambria" panose="02040503050406030204" charset="0"/>
              </a:rPr>
              <a:t>Link: </a:t>
            </a:r>
            <a:r>
              <a:rPr lang="en-US" altLang="en-US" sz="1600">
                <a:latin typeface="Cambria" panose="02040503050406030204" charset="0"/>
                <a:cs typeface="Cambria" panose="02040503050406030204" charset="0"/>
                <a:sym typeface="+mn-ea"/>
                <a:hlinkClick r:id="rId4" action="ppaction://hlinkfile"/>
              </a:rPr>
              <a:t>https://www.amazon.in/TRACKER-Pre-Recharged-SIM-GPS-Tracker/dp/B0DHXY8Q4C</a:t>
            </a:r>
            <a:endParaRPr lang="en-US" altLang="en-US" sz="1600">
              <a:latin typeface="Cambria" panose="02040503050406030204" charset="0"/>
              <a:cs typeface="Cambria" panose="02040503050406030204" charset="0"/>
            </a:endParaRPr>
          </a:p>
          <a:p>
            <a:pPr indent="0">
              <a:buFont typeface="Arial" panose="020B0604020202020204"/>
              <a:buNone/>
            </a:pPr>
            <a:r>
              <a:rPr lang="en-US" altLang="en-US" sz="1600">
                <a:latin typeface="Cambria" panose="02040503050406030204" charset="0"/>
                <a:cs typeface="Cambria" panose="02040503050406030204" charset="0"/>
              </a:rPr>
              <a:t>A portable GPS tracker with pre-recharged SIM, offering easy plug-and-play functionality. It enables location monitoring and anti-theft protection for vehicles.</a:t>
            </a:r>
            <a:endParaRPr lang="en-US" altLang="en-US" sz="1600">
              <a:latin typeface="Cambria" panose="02040503050406030204" charset="0"/>
              <a:cs typeface="Cambria" panose="02040503050406030204" charset="0"/>
            </a:endParaRPr>
          </a:p>
        </p:txBody>
      </p:sp>
      <p:sp>
        <p:nvSpPr>
          <p:cNvPr id="2" name="Text Box 1"/>
          <p:cNvSpPr txBox="1"/>
          <p:nvPr/>
        </p:nvSpPr>
        <p:spPr>
          <a:xfrm>
            <a:off x="10848975" y="116840"/>
            <a:ext cx="1241425" cy="321945"/>
          </a:xfrm>
          <a:prstGeom prst="rect">
            <a:avLst/>
          </a:prstGeom>
          <a:noFill/>
        </p:spPr>
        <p:txBody>
          <a:bodyPr wrap="square" rtlCol="0" anchor="t">
            <a:spAutoFit/>
          </a:bodyPr>
          <a:p>
            <a:r>
              <a:rPr lang="en-US" sz="1500" b="1">
                <a:solidFill>
                  <a:srgbClr val="FF0000"/>
                </a:solidFill>
                <a:latin typeface="Cambria" panose="02040503050406030204" charset="0"/>
                <a:cs typeface="Cambria" panose="02040503050406030204" charset="0"/>
                <a:sym typeface="+mn-ea"/>
              </a:rPr>
              <a:t>REVIEW 1</a:t>
            </a:r>
            <a:endParaRPr lang="en-US" sz="1500" b="1">
              <a:solidFill>
                <a:srgbClr val="FF0000"/>
              </a:solidFill>
              <a:latin typeface="Cambria" panose="02040503050406030204" charset="0"/>
              <a:cs typeface="Cambria" panose="02040503050406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ct val="0"/>
              </a:spcBef>
              <a:spcAft>
                <a:spcPct val="0"/>
              </a:spcAft>
              <a:buNone/>
            </a:pPr>
            <a:fld id="{00000000-1234-1234-1234-123412341234}" type="slidenum">
              <a:rPr lang="en-US"/>
            </a:fld>
            <a:endParaRPr lang="en-US"/>
          </a:p>
        </p:txBody>
      </p:sp>
      <p:sp>
        <p:nvSpPr>
          <p:cNvPr id="4" name="Text Box 3"/>
          <p:cNvSpPr txBox="1"/>
          <p:nvPr/>
        </p:nvSpPr>
        <p:spPr>
          <a:xfrm>
            <a:off x="335915" y="189230"/>
            <a:ext cx="11570335" cy="6068060"/>
          </a:xfrm>
          <a:prstGeom prst="rect">
            <a:avLst/>
          </a:prstGeom>
        </p:spPr>
        <p:txBody>
          <a:bodyPr>
            <a:noAutofit/>
          </a:bodyPr>
          <a:p>
            <a:pPr lvl="1" indent="0">
              <a:buFont typeface="Arial" panose="020B0604020202020204"/>
              <a:buNone/>
            </a:pPr>
            <a:endParaRPr sz="1600">
              <a:latin typeface="Cambria" panose="02040503050406030204" charset="0"/>
              <a:cs typeface="Cambria" panose="02040503050406030204" charset="0"/>
            </a:endParaRPr>
          </a:p>
          <a:p>
            <a:pPr>
              <a:buFont typeface="Arial" panose="020B0604020202020204"/>
              <a:buChar char="•"/>
            </a:pPr>
            <a:r>
              <a:rPr lang="en-IN" sz="1600" b="1">
                <a:latin typeface="Cambria" panose="02040503050406030204" charset="0"/>
                <a:cs typeface="Cambria" panose="02040503050406030204" charset="0"/>
              </a:rPr>
              <a:t> </a:t>
            </a:r>
            <a:r>
              <a:rPr sz="1600" b="1">
                <a:latin typeface="Cambria" panose="02040503050406030204" charset="0"/>
                <a:cs typeface="Cambria" panose="02040503050406030204" charset="0"/>
              </a:rPr>
              <a:t>Open Source:</a:t>
            </a:r>
            <a:endParaRPr sz="1600" b="1">
              <a:latin typeface="Cambria" panose="02040503050406030204" charset="0"/>
              <a:cs typeface="Cambria" panose="02040503050406030204" charset="0"/>
            </a:endParaRPr>
          </a:p>
          <a:p>
            <a:pPr indent="0">
              <a:buFont typeface="Arial" panose="020B0604020202020204"/>
              <a:buNone/>
            </a:pPr>
            <a:endParaRPr lang="en-US" altLang="en-US" sz="1600">
              <a:latin typeface="Cambria" panose="02040503050406030204" charset="0"/>
              <a:cs typeface="Cambria" panose="02040503050406030204" charset="0"/>
            </a:endParaRPr>
          </a:p>
          <a:p>
            <a:pPr indent="0">
              <a:buFont typeface="Arial" panose="020B0604020202020204"/>
              <a:buNone/>
            </a:pPr>
            <a:r>
              <a:rPr lang="en-US" altLang="en-US" sz="1600" b="1">
                <a:latin typeface="Cambria" panose="02040503050406030204" charset="0"/>
                <a:cs typeface="Cambria" panose="02040503050406030204" charset="0"/>
              </a:rPr>
              <a:t>Location Tracking System Using Arduino:</a:t>
            </a:r>
            <a:endParaRPr lang="en-US" altLang="en-US" sz="1600" b="1">
              <a:latin typeface="Cambria" panose="02040503050406030204" charset="0"/>
              <a:cs typeface="Cambria" panose="02040503050406030204" charset="0"/>
            </a:endParaRPr>
          </a:p>
          <a:p>
            <a:pPr indent="0">
              <a:buFont typeface="Arial" panose="020B0604020202020204"/>
              <a:buNone/>
            </a:pPr>
            <a:r>
              <a:rPr lang="en-IN" altLang="en-US" sz="1600">
                <a:latin typeface="Cambria" panose="02040503050406030204" charset="0"/>
                <a:cs typeface="Cambria" panose="02040503050406030204" charset="0"/>
              </a:rPr>
              <a:t>Link: </a:t>
            </a:r>
            <a:r>
              <a:rPr lang="en-US" altLang="en-US" sz="1600">
                <a:latin typeface="Cambria" panose="02040503050406030204" charset="0"/>
                <a:cs typeface="Cambria" panose="02040503050406030204" charset="0"/>
                <a:sym typeface="+mn-ea"/>
                <a:hlinkClick r:id="rId1" action="ppaction://hlinkfile"/>
              </a:rPr>
              <a:t>https://justdoelectronics.com/gps-gsm-based-location-tracking-system-using-arduino/</a:t>
            </a:r>
            <a:endParaRPr lang="en-IN" altLang="en-US" sz="1600">
              <a:latin typeface="Cambria" panose="02040503050406030204" charset="0"/>
              <a:cs typeface="Cambria" panose="02040503050406030204" charset="0"/>
            </a:endParaRPr>
          </a:p>
          <a:p>
            <a:pPr indent="0">
              <a:buFont typeface="Arial" panose="020B0604020202020204"/>
              <a:buNone/>
            </a:pPr>
            <a:r>
              <a:rPr lang="en-US" altLang="en-US" sz="1600">
                <a:latin typeface="Cambria" panose="02040503050406030204" charset="0"/>
                <a:cs typeface="Cambria" panose="02040503050406030204" charset="0"/>
              </a:rPr>
              <a:t>A DIY tutorial on building a GPS and GSM-based tracking system using Arduino. It demonstrates how to fetch location coordinates and send them via SMS.</a:t>
            </a:r>
            <a:endParaRPr lang="en-US" altLang="en-US" sz="1600">
              <a:latin typeface="Cambria" panose="02040503050406030204" charset="0"/>
              <a:cs typeface="Cambria" panose="02040503050406030204" charset="0"/>
            </a:endParaRPr>
          </a:p>
          <a:p>
            <a:pPr indent="0">
              <a:buFont typeface="Arial" panose="020B0604020202020204"/>
              <a:buNone/>
            </a:pPr>
            <a:endParaRPr lang="en-US" altLang="en-US" sz="1600">
              <a:latin typeface="Cambria" panose="02040503050406030204" charset="0"/>
              <a:cs typeface="Cambria" panose="02040503050406030204" charset="0"/>
            </a:endParaRPr>
          </a:p>
          <a:p>
            <a:pPr indent="0">
              <a:buFont typeface="Arial" panose="020B0604020202020204"/>
              <a:buNone/>
            </a:pPr>
            <a:r>
              <a:rPr lang="en-US" altLang="en-US" sz="1600" b="1">
                <a:latin typeface="Cambria" panose="02040503050406030204" charset="0"/>
                <a:cs typeface="Cambria" panose="02040503050406030204" charset="0"/>
              </a:rPr>
              <a:t>GSM GPS-Based Vehicle Tracking System (Electronics For You):</a:t>
            </a:r>
            <a:endParaRPr lang="en-US" altLang="en-US" sz="1600" b="1">
              <a:latin typeface="Cambria" panose="02040503050406030204" charset="0"/>
              <a:cs typeface="Cambria" panose="02040503050406030204" charset="0"/>
            </a:endParaRPr>
          </a:p>
          <a:p>
            <a:pPr indent="0">
              <a:buFont typeface="Arial" panose="020B0604020202020204"/>
              <a:buNone/>
            </a:pPr>
            <a:r>
              <a:rPr lang="en-IN" altLang="en-US" sz="1600">
                <a:latin typeface="Cambria" panose="02040503050406030204" charset="0"/>
                <a:cs typeface="Cambria" panose="02040503050406030204" charset="0"/>
              </a:rPr>
              <a:t>Link: </a:t>
            </a:r>
            <a:r>
              <a:rPr lang="en-US" altLang="en-US" sz="1600">
                <a:latin typeface="Cambria" panose="02040503050406030204" charset="0"/>
                <a:cs typeface="Cambria" panose="02040503050406030204" charset="0"/>
                <a:sym typeface="+mn-ea"/>
                <a:hlinkClick r:id="rId2" action="ppaction://hlinkfile"/>
              </a:rPr>
              <a:t>https://www.electronicsforu.com/electronics-projects/hardware-diy/gsm-gps-based-vehicle-tracking-system</a:t>
            </a:r>
            <a:endParaRPr lang="en-US" altLang="en-US" sz="1600">
              <a:latin typeface="Cambria" panose="02040503050406030204" charset="0"/>
              <a:cs typeface="Cambria" panose="02040503050406030204" charset="0"/>
            </a:endParaRPr>
          </a:p>
          <a:p>
            <a:pPr indent="0">
              <a:buFont typeface="Arial" panose="020B0604020202020204"/>
              <a:buNone/>
            </a:pPr>
            <a:r>
              <a:rPr lang="en-US" altLang="en-US" sz="1600">
                <a:latin typeface="Cambria" panose="02040503050406030204" charset="0"/>
                <a:cs typeface="Cambria" panose="02040503050406030204" charset="0"/>
              </a:rPr>
              <a:t>A detailed guide for creating a vehicle tracking system with GSM and GPS modules. It explains hardware assembly and software coding for tracking functionality.</a:t>
            </a:r>
            <a:endParaRPr lang="en-US" altLang="en-US" sz="1600">
              <a:latin typeface="Cambria" panose="02040503050406030204" charset="0"/>
              <a:cs typeface="Cambria" panose="02040503050406030204" charset="0"/>
            </a:endParaRPr>
          </a:p>
          <a:p>
            <a:pPr indent="0">
              <a:buFont typeface="Arial" panose="020B0604020202020204"/>
              <a:buNone/>
            </a:pPr>
            <a:endParaRPr sz="1600">
              <a:latin typeface="Cambria" panose="02040503050406030204" charset="0"/>
              <a:cs typeface="Cambria" panose="02040503050406030204" charset="0"/>
            </a:endParaRPr>
          </a:p>
          <a:p>
            <a:pPr algn="l">
              <a:buFont typeface="Arial" panose="020B0604020202020204"/>
              <a:buChar char="•"/>
            </a:pPr>
            <a:r>
              <a:rPr lang="en-IN" sz="1600">
                <a:latin typeface="Cambria" panose="02040503050406030204" charset="0"/>
                <a:cs typeface="Cambria" panose="02040503050406030204" charset="0"/>
              </a:rPr>
              <a:t> </a:t>
            </a:r>
            <a:r>
              <a:rPr sz="1600" b="1">
                <a:latin typeface="Cambria" panose="02040503050406030204" charset="0"/>
                <a:cs typeface="Cambria" panose="02040503050406030204" charset="0"/>
              </a:rPr>
              <a:t>GitHub:</a:t>
            </a:r>
            <a:endParaRPr sz="1600">
              <a:latin typeface="Cambria" panose="02040503050406030204" charset="0"/>
              <a:cs typeface="Cambria" panose="02040503050406030204" charset="0"/>
            </a:endParaRPr>
          </a:p>
          <a:p>
            <a:pPr indent="0">
              <a:buFont typeface="Arial" panose="020B0604020202020204"/>
              <a:buNone/>
            </a:pPr>
            <a:endParaRPr lang="en-US" altLang="en-US" sz="1600" b="1">
              <a:latin typeface="Cambria" panose="02040503050406030204" charset="0"/>
              <a:cs typeface="Cambria" panose="02040503050406030204" charset="0"/>
            </a:endParaRPr>
          </a:p>
          <a:p>
            <a:pPr indent="0">
              <a:buFont typeface="Arial" panose="020B0604020202020204"/>
              <a:buNone/>
            </a:pPr>
            <a:r>
              <a:rPr lang="en-US" altLang="en-US" sz="1600" b="1">
                <a:latin typeface="Cambria" panose="02040503050406030204" charset="0"/>
                <a:cs typeface="Cambria" panose="02040503050406030204" charset="0"/>
              </a:rPr>
              <a:t>Real-Time Vehicle Tracking System:</a:t>
            </a:r>
            <a:endParaRPr lang="en-US" altLang="en-US" sz="1600" b="1">
              <a:latin typeface="Cambria" panose="02040503050406030204" charset="0"/>
              <a:cs typeface="Cambria" panose="02040503050406030204" charset="0"/>
            </a:endParaRPr>
          </a:p>
          <a:p>
            <a:pPr indent="0">
              <a:buFont typeface="Arial" panose="020B0604020202020204"/>
              <a:buNone/>
            </a:pPr>
            <a:r>
              <a:rPr lang="en-IN" altLang="en-US" sz="1600">
                <a:latin typeface="Cambria" panose="02040503050406030204" charset="0"/>
                <a:cs typeface="Cambria" panose="02040503050406030204" charset="0"/>
              </a:rPr>
              <a:t>Link: </a:t>
            </a:r>
            <a:r>
              <a:rPr lang="en-US" altLang="en-US" sz="1600">
                <a:latin typeface="Cambria" panose="02040503050406030204" charset="0"/>
                <a:cs typeface="Cambria" panose="02040503050406030204" charset="0"/>
                <a:sym typeface="+mn-ea"/>
                <a:hlinkClick r:id="rId3" action="ppaction://hlinkfile"/>
              </a:rPr>
              <a:t>https://github.com/rohitkrtiwari/real-time-vehicle-tracking-system</a:t>
            </a:r>
            <a:endParaRPr lang="en-US" altLang="en-US" sz="1600">
              <a:latin typeface="Cambria" panose="02040503050406030204" charset="0"/>
              <a:cs typeface="Cambria" panose="02040503050406030204" charset="0"/>
            </a:endParaRPr>
          </a:p>
          <a:p>
            <a:pPr indent="0">
              <a:buFont typeface="Arial" panose="020B0604020202020204"/>
              <a:buNone/>
            </a:pPr>
            <a:r>
              <a:rPr lang="en-US" altLang="en-US" sz="1600">
                <a:latin typeface="Cambria" panose="02040503050406030204" charset="0"/>
                <a:cs typeface="Cambria" panose="02040503050406030204" charset="0"/>
              </a:rPr>
              <a:t>A repository featuring an Arduino-based vehicle tracking system. It uses GPS and GSM modules for real-time updates and includes sample code for integration.</a:t>
            </a:r>
            <a:endParaRPr lang="en-US" altLang="en-US" sz="1600">
              <a:latin typeface="Cambria" panose="02040503050406030204" charset="0"/>
              <a:cs typeface="Cambria" panose="02040503050406030204" charset="0"/>
            </a:endParaRPr>
          </a:p>
          <a:p>
            <a:pPr indent="0">
              <a:buFont typeface="Arial" panose="020B0604020202020204"/>
              <a:buNone/>
            </a:pPr>
            <a:endParaRPr lang="en-US" altLang="en-US" sz="1600">
              <a:latin typeface="Cambria" panose="02040503050406030204" charset="0"/>
              <a:cs typeface="Cambria" panose="02040503050406030204" charset="0"/>
            </a:endParaRPr>
          </a:p>
          <a:p>
            <a:pPr indent="0">
              <a:buFont typeface="Arial" panose="020B0604020202020204"/>
              <a:buNone/>
            </a:pPr>
            <a:r>
              <a:rPr lang="en-US" altLang="en-US" sz="1600" b="1">
                <a:latin typeface="Cambria" panose="02040503050406030204" charset="0"/>
                <a:cs typeface="Cambria" panose="02040503050406030204" charset="0"/>
              </a:rPr>
              <a:t>Vehicle Tracking System:</a:t>
            </a:r>
            <a:endParaRPr lang="en-US" altLang="en-US" sz="1600" b="1">
              <a:latin typeface="Cambria" panose="02040503050406030204" charset="0"/>
              <a:cs typeface="Cambria" panose="02040503050406030204" charset="0"/>
            </a:endParaRPr>
          </a:p>
          <a:p>
            <a:pPr indent="0">
              <a:buFont typeface="Arial" panose="020B0604020202020204"/>
              <a:buNone/>
            </a:pPr>
            <a:r>
              <a:rPr lang="en-IN" altLang="en-US" sz="1600">
                <a:latin typeface="Cambria" panose="02040503050406030204" charset="0"/>
                <a:cs typeface="Cambria" panose="02040503050406030204" charset="0"/>
              </a:rPr>
              <a:t>Link: </a:t>
            </a:r>
            <a:r>
              <a:rPr lang="en-US" altLang="en-US" sz="1600">
                <a:latin typeface="Cambria" panose="02040503050406030204" charset="0"/>
                <a:cs typeface="Cambria" panose="02040503050406030204" charset="0"/>
                <a:sym typeface="+mn-ea"/>
                <a:hlinkClick r:id="rId4" action="ppaction://hlinkfile"/>
              </a:rPr>
              <a:t>https://github.com/faem/vehicle-tracking-system</a:t>
            </a:r>
            <a:endParaRPr lang="en-US" altLang="en-US" sz="1600">
              <a:latin typeface="Cambria" panose="02040503050406030204" charset="0"/>
              <a:cs typeface="Cambria" panose="02040503050406030204" charset="0"/>
            </a:endParaRPr>
          </a:p>
          <a:p>
            <a:pPr indent="0">
              <a:buFont typeface="Arial" panose="020B0604020202020204"/>
              <a:buNone/>
            </a:pPr>
            <a:r>
              <a:rPr lang="en-US" altLang="en-US" sz="1600">
                <a:latin typeface="Cambria" panose="02040503050406030204" charset="0"/>
                <a:cs typeface="Cambria" panose="02040503050406030204" charset="0"/>
              </a:rPr>
              <a:t>A repository providing a GPS and GSM-based tracking solution. It features Python-based software for tracking and data analysis.</a:t>
            </a:r>
            <a:endParaRPr lang="en-US" altLang="en-US" sz="1600">
              <a:latin typeface="Cambria" panose="02040503050406030204" charset="0"/>
              <a:cs typeface="Cambria" panose="02040503050406030204" charset="0"/>
            </a:endParaRPr>
          </a:p>
        </p:txBody>
      </p:sp>
      <p:sp>
        <p:nvSpPr>
          <p:cNvPr id="2" name="Text Box 1"/>
          <p:cNvSpPr txBox="1"/>
          <p:nvPr/>
        </p:nvSpPr>
        <p:spPr>
          <a:xfrm>
            <a:off x="10848975" y="116840"/>
            <a:ext cx="1241425" cy="321945"/>
          </a:xfrm>
          <a:prstGeom prst="rect">
            <a:avLst/>
          </a:prstGeom>
          <a:noFill/>
        </p:spPr>
        <p:txBody>
          <a:bodyPr wrap="square" rtlCol="0" anchor="t">
            <a:spAutoFit/>
          </a:bodyPr>
          <a:p>
            <a:r>
              <a:rPr lang="en-US" sz="1500" b="1">
                <a:solidFill>
                  <a:srgbClr val="FF0000"/>
                </a:solidFill>
                <a:latin typeface="Cambria" panose="02040503050406030204" charset="0"/>
                <a:cs typeface="Cambria" panose="02040503050406030204" charset="0"/>
                <a:sym typeface="+mn-ea"/>
              </a:rPr>
              <a:t>REVIEW 1</a:t>
            </a:r>
            <a:endParaRPr lang="en-US" sz="1500" b="1">
              <a:solidFill>
                <a:srgbClr val="FF0000"/>
              </a:solidFill>
              <a:latin typeface="Cambria" panose="02040503050406030204" charset="0"/>
              <a:cs typeface="Cambria" panose="02040503050406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ct val="0"/>
              </a:spcBef>
              <a:spcAft>
                <a:spcPct val="0"/>
              </a:spcAft>
              <a:buNone/>
            </a:pPr>
            <a:fld id="{00000000-1234-1234-1234-123412341234}" type="slidenum">
              <a:rPr lang="en-US"/>
            </a:fld>
            <a:endParaRPr lang="en-US"/>
          </a:p>
        </p:txBody>
      </p:sp>
      <p:sp>
        <p:nvSpPr>
          <p:cNvPr id="5" name="Text Box 4"/>
          <p:cNvSpPr txBox="1"/>
          <p:nvPr/>
        </p:nvSpPr>
        <p:spPr>
          <a:xfrm>
            <a:off x="335915" y="621030"/>
            <a:ext cx="11516995" cy="5476240"/>
          </a:xfrm>
          <a:prstGeom prst="rect">
            <a:avLst/>
          </a:prstGeom>
          <a:noFill/>
        </p:spPr>
        <p:txBody>
          <a:bodyPr wrap="square" rtlCol="0" anchor="t">
            <a:noAutofit/>
          </a:bodyPr>
          <a:p>
            <a:pPr indent="0" algn="l">
              <a:buFont typeface="Arial" panose="020B0604020202020204"/>
              <a:buNone/>
            </a:pPr>
            <a:r>
              <a:rPr lang="en-US" altLang="en-US" sz="1600" b="1">
                <a:latin typeface="Cambria" panose="02040503050406030204" charset="0"/>
                <a:cs typeface="Cambria" panose="02040503050406030204" charset="0"/>
                <a:sym typeface="+mn-ea"/>
              </a:rPr>
              <a:t>Traccar:</a:t>
            </a:r>
            <a:endParaRPr lang="en-US" altLang="en-US" sz="1600" b="1">
              <a:latin typeface="Cambria" panose="02040503050406030204" charset="0"/>
              <a:cs typeface="Cambria" panose="02040503050406030204" charset="0"/>
              <a:sym typeface="+mn-ea"/>
            </a:endParaRPr>
          </a:p>
          <a:p>
            <a:pPr indent="0">
              <a:buFont typeface="Arial" panose="020B0604020202020204"/>
              <a:buNone/>
            </a:pPr>
            <a:r>
              <a:rPr lang="en-IN" altLang="en-US" sz="1600">
                <a:latin typeface="Cambria" panose="02040503050406030204" charset="0"/>
                <a:cs typeface="Cambria" panose="02040503050406030204" charset="0"/>
                <a:sym typeface="+mn-ea"/>
              </a:rPr>
              <a:t>Link:</a:t>
            </a:r>
            <a:r>
              <a:rPr lang="en-IN" altLang="en-US" sz="1600">
                <a:latin typeface="Cambria" panose="02040503050406030204" charset="0"/>
                <a:cs typeface="Cambria" panose="02040503050406030204" charset="0"/>
                <a:sym typeface="+mn-ea"/>
                <a:hlinkClick r:id="rId1" action="ppaction://hlinkfile"/>
              </a:rPr>
              <a:t> </a:t>
            </a:r>
            <a:r>
              <a:rPr lang="en-US" altLang="en-US" sz="1600">
                <a:latin typeface="Cambria" panose="02040503050406030204" charset="0"/>
                <a:cs typeface="Cambria" panose="02040503050406030204" charset="0"/>
                <a:sym typeface="+mn-ea"/>
                <a:hlinkClick r:id="rId1" action="ppaction://hlinkfile"/>
              </a:rPr>
              <a:t>https://github.com/traccar/traccar</a:t>
            </a:r>
            <a:endParaRPr lang="en-US" altLang="en-US" sz="1600">
              <a:latin typeface="Cambria" panose="02040503050406030204" charset="0"/>
              <a:cs typeface="Cambria" panose="02040503050406030204" charset="0"/>
              <a:sym typeface="+mn-ea"/>
            </a:endParaRPr>
          </a:p>
          <a:p>
            <a:pPr indent="0">
              <a:buFont typeface="Arial" panose="020B0604020202020204"/>
              <a:buNone/>
            </a:pPr>
            <a:r>
              <a:rPr lang="en-US" altLang="en-US" sz="1600">
                <a:latin typeface="Cambria" panose="02040503050406030204" charset="0"/>
                <a:cs typeface="Cambria" panose="02040503050406030204" charset="0"/>
                <a:sym typeface="+mn-ea"/>
              </a:rPr>
              <a:t>An open-source GPS tracking platform supporting multiple devices and protocols. It offers real-time tracking and geolocation services with a user-friendly interface.</a:t>
            </a:r>
            <a:endParaRPr lang="en-US" altLang="en-US" sz="1600">
              <a:latin typeface="Cambria" panose="02040503050406030204" charset="0"/>
              <a:cs typeface="Cambria" panose="02040503050406030204" charset="0"/>
              <a:sym typeface="+mn-ea"/>
            </a:endParaRPr>
          </a:p>
          <a:p>
            <a:pPr indent="0">
              <a:buFont typeface="Arial" panose="020B0604020202020204"/>
              <a:buNone/>
            </a:pPr>
            <a:endParaRPr lang="en-US" altLang="en-US" sz="1600">
              <a:latin typeface="Cambria" panose="02040503050406030204" charset="0"/>
              <a:cs typeface="Cambria" panose="02040503050406030204" charset="0"/>
              <a:sym typeface="+mn-ea"/>
            </a:endParaRPr>
          </a:p>
          <a:p>
            <a:pPr indent="0">
              <a:buFont typeface="Arial" panose="020B0604020202020204"/>
              <a:buNone/>
            </a:pPr>
            <a:r>
              <a:rPr lang="en-US" altLang="en-US" sz="1600" b="1">
                <a:latin typeface="Cambria" panose="02040503050406030204" charset="0"/>
                <a:cs typeface="Cambria" panose="02040503050406030204" charset="0"/>
                <a:sym typeface="+mn-ea"/>
              </a:rPr>
              <a:t>ESP32-Based IoT Tracking System:</a:t>
            </a:r>
            <a:endParaRPr lang="en-US" altLang="en-US" sz="1600" b="1">
              <a:latin typeface="Cambria" panose="02040503050406030204" charset="0"/>
              <a:cs typeface="Cambria" panose="02040503050406030204" charset="0"/>
              <a:sym typeface="+mn-ea"/>
            </a:endParaRPr>
          </a:p>
          <a:p>
            <a:pPr indent="0">
              <a:buFont typeface="Arial" panose="020B0604020202020204"/>
              <a:buNone/>
            </a:pPr>
            <a:r>
              <a:rPr lang="en-IN" altLang="en-US" sz="1600">
                <a:latin typeface="Cambria" panose="02040503050406030204" charset="0"/>
                <a:cs typeface="Cambria" panose="02040503050406030204" charset="0"/>
                <a:sym typeface="+mn-ea"/>
              </a:rPr>
              <a:t>Link:</a:t>
            </a:r>
            <a:r>
              <a:rPr lang="en-IN" altLang="en-US" sz="1600">
                <a:latin typeface="Cambria" panose="02040503050406030204" charset="0"/>
                <a:cs typeface="Cambria" panose="02040503050406030204" charset="0"/>
                <a:sym typeface="+mn-ea"/>
                <a:hlinkClick r:id="rId2" action="ppaction://hlinkfile"/>
              </a:rPr>
              <a:t> </a:t>
            </a:r>
            <a:r>
              <a:rPr lang="en-US" altLang="en-US" sz="1600">
                <a:latin typeface="Cambria" panose="02040503050406030204" charset="0"/>
                <a:cs typeface="Cambria" panose="02040503050406030204" charset="0"/>
                <a:sym typeface="+mn-ea"/>
                <a:hlinkClick r:id="rId2" action="ppaction://hlinkfile"/>
              </a:rPr>
              <a:t>https://github.com/ranizouaoui/ESP32-Based-IoT-Tracking-System</a:t>
            </a:r>
            <a:endParaRPr lang="en-IN" altLang="en-US" sz="1600">
              <a:latin typeface="Cambria" panose="02040503050406030204" charset="0"/>
              <a:cs typeface="Cambria" panose="02040503050406030204" charset="0"/>
              <a:sym typeface="+mn-ea"/>
            </a:endParaRPr>
          </a:p>
          <a:p>
            <a:pPr indent="0">
              <a:buFont typeface="Arial" panose="020B0604020202020204"/>
              <a:buNone/>
            </a:pPr>
            <a:r>
              <a:rPr lang="en-US" altLang="en-US" sz="1600">
                <a:latin typeface="Cambria" panose="02040503050406030204" charset="0"/>
                <a:cs typeface="Cambria" panose="02040503050406030204" charset="0"/>
                <a:sym typeface="+mn-ea"/>
              </a:rPr>
              <a:t>A repository showcasing an IoT-based tracking system using the ESP32 microcontroller. It integrates GPS and GSM modules for precise tracking.</a:t>
            </a:r>
            <a:endParaRPr lang="en-US" altLang="en-US" sz="1600">
              <a:latin typeface="Cambria" panose="02040503050406030204" charset="0"/>
              <a:cs typeface="Cambria" panose="02040503050406030204" charset="0"/>
              <a:sym typeface="+mn-ea"/>
            </a:endParaRPr>
          </a:p>
          <a:p>
            <a:pPr indent="0">
              <a:buFont typeface="Arial" panose="020B0604020202020204"/>
              <a:buNone/>
            </a:pPr>
            <a:endParaRPr lang="en-US" altLang="en-US" sz="1600">
              <a:latin typeface="Cambria" panose="02040503050406030204" charset="0"/>
              <a:cs typeface="Cambria" panose="02040503050406030204" charset="0"/>
              <a:sym typeface="+mn-ea"/>
            </a:endParaRPr>
          </a:p>
          <a:p>
            <a:pPr indent="0">
              <a:buFont typeface="Arial" panose="020B0604020202020204"/>
              <a:buNone/>
            </a:pPr>
            <a:r>
              <a:rPr lang="en-US" altLang="en-US" sz="1600" b="1">
                <a:latin typeface="Cambria" panose="02040503050406030204" charset="0"/>
                <a:cs typeface="Cambria" panose="02040503050406030204" charset="0"/>
                <a:sym typeface="+mn-ea"/>
              </a:rPr>
              <a:t>TraceIT:</a:t>
            </a:r>
            <a:endParaRPr lang="en-US" altLang="en-US" sz="1600" b="1">
              <a:latin typeface="Cambria" panose="02040503050406030204" charset="0"/>
              <a:cs typeface="Cambria" panose="02040503050406030204" charset="0"/>
              <a:sym typeface="+mn-ea"/>
            </a:endParaRPr>
          </a:p>
          <a:p>
            <a:pPr indent="0">
              <a:buFont typeface="Arial" panose="020B0604020202020204"/>
              <a:buNone/>
            </a:pPr>
            <a:r>
              <a:rPr lang="en-IN" altLang="en-US" sz="1600">
                <a:latin typeface="Cambria" panose="02040503050406030204" charset="0"/>
                <a:cs typeface="Cambria" panose="02040503050406030204" charset="0"/>
                <a:sym typeface="+mn-ea"/>
              </a:rPr>
              <a:t>Link: </a:t>
            </a:r>
            <a:r>
              <a:rPr lang="en-US" altLang="en-US" sz="1600">
                <a:latin typeface="Cambria" panose="02040503050406030204" charset="0"/>
                <a:cs typeface="Cambria" panose="02040503050406030204" charset="0"/>
                <a:sym typeface="+mn-ea"/>
                <a:hlinkClick r:id="rId3" action="ppaction://hlinkfile"/>
              </a:rPr>
              <a:t>https://github.com/race2infinity/TraceIT</a:t>
            </a:r>
            <a:endParaRPr lang="en-IN" altLang="en-US" sz="1600">
              <a:latin typeface="Cambria" panose="02040503050406030204" charset="0"/>
              <a:cs typeface="Cambria" panose="02040503050406030204" charset="0"/>
              <a:sym typeface="+mn-ea"/>
            </a:endParaRPr>
          </a:p>
          <a:p>
            <a:pPr indent="0">
              <a:buFont typeface="Arial" panose="020B0604020202020204"/>
              <a:buNone/>
            </a:pPr>
            <a:r>
              <a:rPr lang="en-US" altLang="en-US" sz="1600">
                <a:latin typeface="Cambria" panose="02040503050406030204" charset="0"/>
                <a:cs typeface="Cambria" panose="02040503050406030204" charset="0"/>
                <a:sym typeface="+mn-ea"/>
              </a:rPr>
              <a:t>A GitHub project for vehicle tracking and fleet management. It uses GPS technology and offers detailed tracking analytics.</a:t>
            </a:r>
            <a:endParaRPr lang="en-US" altLang="en-US" sz="1600">
              <a:latin typeface="Cambria" panose="02040503050406030204" charset="0"/>
              <a:cs typeface="Cambria" panose="02040503050406030204" charset="0"/>
              <a:sym typeface="+mn-ea"/>
            </a:endParaRPr>
          </a:p>
        </p:txBody>
      </p:sp>
      <p:sp>
        <p:nvSpPr>
          <p:cNvPr id="2" name="Text Box 1"/>
          <p:cNvSpPr txBox="1"/>
          <p:nvPr/>
        </p:nvSpPr>
        <p:spPr>
          <a:xfrm>
            <a:off x="10848975" y="116840"/>
            <a:ext cx="1241425" cy="321945"/>
          </a:xfrm>
          <a:prstGeom prst="rect">
            <a:avLst/>
          </a:prstGeom>
          <a:noFill/>
        </p:spPr>
        <p:txBody>
          <a:bodyPr wrap="square" rtlCol="0" anchor="t">
            <a:spAutoFit/>
          </a:bodyPr>
          <a:p>
            <a:r>
              <a:rPr lang="en-US" sz="1500" b="1">
                <a:solidFill>
                  <a:srgbClr val="FF0000"/>
                </a:solidFill>
                <a:latin typeface="Cambria" panose="02040503050406030204" charset="0"/>
                <a:cs typeface="Cambria" panose="02040503050406030204" charset="0"/>
                <a:sym typeface="+mn-ea"/>
              </a:rPr>
              <a:t>REVIEW 1</a:t>
            </a:r>
            <a:endParaRPr lang="en-US" sz="1500" b="1">
              <a:solidFill>
                <a:srgbClr val="FF0000"/>
              </a:solidFill>
              <a:latin typeface="Cambria" panose="02040503050406030204" charset="0"/>
              <a:cs typeface="Cambria" panose="02040503050406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ct val="0"/>
              </a:spcBef>
              <a:spcAft>
                <a:spcPct val="0"/>
              </a:spcAft>
              <a:buNone/>
            </a:pPr>
            <a:fld id="{00000000-1234-1234-1234-123412341234}" type="slidenum">
              <a:rPr lang="en-US"/>
            </a:fld>
            <a:endParaRPr lang="en-US"/>
          </a:p>
        </p:txBody>
      </p:sp>
      <p:pic>
        <p:nvPicPr>
          <p:cNvPr id="170355003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343660" y="1087755"/>
            <a:ext cx="9265285" cy="4682490"/>
          </a:xfrm>
          <a:prstGeom prst="rect">
            <a:avLst/>
          </a:prstGeom>
          <a:noFill/>
          <a:ln>
            <a:noFill/>
          </a:ln>
        </p:spPr>
      </p:pic>
      <p:sp>
        <p:nvSpPr>
          <p:cNvPr id="4" name="Text Box 3"/>
          <p:cNvSpPr txBox="1"/>
          <p:nvPr/>
        </p:nvSpPr>
        <p:spPr>
          <a:xfrm>
            <a:off x="1271905" y="621030"/>
            <a:ext cx="6096000" cy="337185"/>
          </a:xfrm>
          <a:prstGeom prst="rect">
            <a:avLst/>
          </a:prstGeom>
          <a:noFill/>
        </p:spPr>
        <p:txBody>
          <a:bodyPr wrap="square" rtlCol="0" anchor="t">
            <a:spAutoFit/>
          </a:bodyPr>
          <a:p>
            <a:r>
              <a:rPr lang="en-IN" altLang="en-US" sz="1600" b="1">
                <a:latin typeface="Cambria" panose="02040503050406030204" charset="0"/>
                <a:cs typeface="Cambria" panose="02040503050406030204" charset="0"/>
                <a:sym typeface="+mn-ea"/>
              </a:rPr>
              <a:t>RECAP OF SOFTWARE SIMULATION IN PROTEUS 8 : </a:t>
            </a:r>
            <a:endParaRPr lang="en-IN" altLang="en-US" sz="1600" b="1">
              <a:latin typeface="Cambria" panose="02040503050406030204" charset="0"/>
              <a:cs typeface="Cambria" panose="02040503050406030204" charset="0"/>
              <a:sym typeface="+mn-ea"/>
            </a:endParaRPr>
          </a:p>
        </p:txBody>
      </p:sp>
      <p:sp>
        <p:nvSpPr>
          <p:cNvPr id="2" name="Text Box 1"/>
          <p:cNvSpPr txBox="1"/>
          <p:nvPr/>
        </p:nvSpPr>
        <p:spPr>
          <a:xfrm>
            <a:off x="10848975" y="116840"/>
            <a:ext cx="1241425" cy="321945"/>
          </a:xfrm>
          <a:prstGeom prst="rect">
            <a:avLst/>
          </a:prstGeom>
          <a:noFill/>
        </p:spPr>
        <p:txBody>
          <a:bodyPr wrap="square" rtlCol="0" anchor="t">
            <a:spAutoFit/>
          </a:bodyPr>
          <a:p>
            <a:r>
              <a:rPr lang="en-US" sz="1500" b="1">
                <a:solidFill>
                  <a:srgbClr val="FF0000"/>
                </a:solidFill>
                <a:latin typeface="Cambria" panose="02040503050406030204" charset="0"/>
                <a:cs typeface="Cambria" panose="02040503050406030204" charset="0"/>
                <a:sym typeface="+mn-ea"/>
              </a:rPr>
              <a:t>REVIEW 1</a:t>
            </a:r>
            <a:endParaRPr lang="en-US" sz="1500" b="1">
              <a:solidFill>
                <a:srgbClr val="FF0000"/>
              </a:solidFill>
              <a:latin typeface="Cambria" panose="02040503050406030204" charset="0"/>
              <a:cs typeface="Cambria" panose="02040503050406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ct val="0"/>
              </a:spcBef>
              <a:spcAft>
                <a:spcPct val="0"/>
              </a:spcAft>
              <a:buNone/>
            </a:pPr>
            <a:fld id="{00000000-1234-1234-1234-123412341234}" type="slidenum">
              <a:rPr lang="en-US"/>
            </a:fld>
            <a:endParaRPr lang="en-US"/>
          </a:p>
        </p:txBody>
      </p:sp>
      <p:pic>
        <p:nvPicPr>
          <p:cNvPr id="5" name="Picture 4"/>
          <p:cNvPicPr>
            <a:picLocks noChangeAspect="1"/>
          </p:cNvPicPr>
          <p:nvPr/>
        </p:nvPicPr>
        <p:blipFill>
          <a:blip r:embed="rId1"/>
          <a:srcRect r="811" b="5683"/>
          <a:stretch>
            <a:fillRect/>
          </a:stretch>
        </p:blipFill>
        <p:spPr>
          <a:xfrm>
            <a:off x="695960" y="765175"/>
            <a:ext cx="9761855" cy="5238115"/>
          </a:xfrm>
          <a:prstGeom prst="rect">
            <a:avLst/>
          </a:prstGeom>
        </p:spPr>
      </p:pic>
      <p:sp>
        <p:nvSpPr>
          <p:cNvPr id="6" name="Text Box 5"/>
          <p:cNvSpPr txBox="1"/>
          <p:nvPr/>
        </p:nvSpPr>
        <p:spPr>
          <a:xfrm>
            <a:off x="623570" y="332740"/>
            <a:ext cx="6096000" cy="337185"/>
          </a:xfrm>
          <a:prstGeom prst="rect">
            <a:avLst/>
          </a:prstGeom>
          <a:noFill/>
        </p:spPr>
        <p:txBody>
          <a:bodyPr wrap="square" rtlCol="0" anchor="t">
            <a:spAutoFit/>
          </a:bodyPr>
          <a:p>
            <a:pPr indent="0">
              <a:buFont typeface="Arial" panose="020B0604020202020204"/>
              <a:buNone/>
            </a:pPr>
            <a:r>
              <a:rPr lang="en-IN" altLang="en-US" sz="1600" b="1">
                <a:latin typeface="Cambria" panose="02040503050406030204" charset="0"/>
                <a:cs typeface="Cambria" panose="02040503050406030204" charset="0"/>
                <a:sym typeface="+mn-ea"/>
              </a:rPr>
              <a:t>APP &amp; WEBSITE BASIC DESIGN OUTLINE : </a:t>
            </a:r>
            <a:endParaRPr lang="en-IN" altLang="en-US" sz="1600" b="1">
              <a:latin typeface="Cambria" panose="02040503050406030204" charset="0"/>
              <a:cs typeface="Cambria" panose="02040503050406030204" charset="0"/>
              <a:sym typeface="+mn-ea"/>
            </a:endParaRPr>
          </a:p>
        </p:txBody>
      </p:sp>
      <p:sp>
        <p:nvSpPr>
          <p:cNvPr id="2" name="Text Box 1"/>
          <p:cNvSpPr txBox="1"/>
          <p:nvPr/>
        </p:nvSpPr>
        <p:spPr>
          <a:xfrm>
            <a:off x="10848975" y="116840"/>
            <a:ext cx="1241425" cy="321945"/>
          </a:xfrm>
          <a:prstGeom prst="rect">
            <a:avLst/>
          </a:prstGeom>
          <a:noFill/>
        </p:spPr>
        <p:txBody>
          <a:bodyPr wrap="square" rtlCol="0" anchor="t">
            <a:spAutoFit/>
          </a:bodyPr>
          <a:p>
            <a:r>
              <a:rPr lang="en-US" sz="1500" b="1">
                <a:solidFill>
                  <a:srgbClr val="FF0000"/>
                </a:solidFill>
                <a:latin typeface="Cambria" panose="02040503050406030204" charset="0"/>
                <a:cs typeface="Cambria" panose="02040503050406030204" charset="0"/>
                <a:sym typeface="+mn-ea"/>
              </a:rPr>
              <a:t>REVIEW 1</a:t>
            </a:r>
            <a:endParaRPr lang="en-US" sz="1500" b="1">
              <a:solidFill>
                <a:srgbClr val="FF0000"/>
              </a:solidFill>
              <a:latin typeface="Cambria" panose="02040503050406030204" charset="0"/>
              <a:cs typeface="Cambria" panose="02040503050406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ct val="0"/>
              </a:spcBef>
              <a:spcAft>
                <a:spcPct val="0"/>
              </a:spcAft>
              <a:buNone/>
            </a:pPr>
            <a:fld id="{00000000-1234-1234-1234-123412341234}" type="slidenum">
              <a:rPr lang="en-US"/>
            </a:fld>
            <a:endParaRPr lang="en-US"/>
          </a:p>
        </p:txBody>
      </p:sp>
      <p:sp>
        <p:nvSpPr>
          <p:cNvPr id="7" name="矩形 6"/>
          <p:cNvSpPr/>
          <p:nvPr>
            <p:custDataLst>
              <p:tags r:id="rId1"/>
            </p:custDataLst>
          </p:nvPr>
        </p:nvSpPr>
        <p:spPr>
          <a:xfrm>
            <a:off x="4439920" y="1708785"/>
            <a:ext cx="3644900" cy="3475355"/>
          </a:xfrm>
          <a:prstGeom prst="rect">
            <a:avLst/>
          </a:prstGeom>
          <a:solidFill>
            <a:schemeClr val="tx1">
              <a:lumMod val="40000"/>
              <a:lumOff val="60000"/>
              <a:alpha val="15000"/>
            </a:schemeClr>
          </a:solidFill>
          <a:ln w="9525">
            <a:solidFill>
              <a:schemeClr val="tx1">
                <a:lumMod val="40000"/>
                <a:lumOff val="60000"/>
                <a:alpha val="2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p>
            <a:pPr algn="ctr"/>
            <a:r>
              <a:rPr lang="en-IN" altLang="en-US" b="1">
                <a:latin typeface="Cambria" panose="02040503050406030204" charset="0"/>
                <a:cs typeface="Cambria" panose="02040503050406030204" charset="0"/>
                <a:sym typeface="+mn-ea"/>
              </a:rPr>
              <a:t> : </a:t>
            </a:r>
            <a:endParaRPr lang="en-US">
              <a:solidFill>
                <a:schemeClr val="bg1"/>
              </a:solidFill>
              <a:latin typeface="+mn-lt"/>
              <a:sym typeface="Arial" panose="020B0604020202020204" pitchFamily="34" charset="0"/>
            </a:endParaRPr>
          </a:p>
        </p:txBody>
      </p:sp>
      <p:sp>
        <p:nvSpPr>
          <p:cNvPr id="12" name="矩形 11"/>
          <p:cNvSpPr/>
          <p:nvPr>
            <p:custDataLst>
              <p:tags r:id="rId2"/>
            </p:custDataLst>
          </p:nvPr>
        </p:nvSpPr>
        <p:spPr>
          <a:xfrm>
            <a:off x="8256270" y="1708785"/>
            <a:ext cx="3514090" cy="3475355"/>
          </a:xfrm>
          <a:prstGeom prst="rect">
            <a:avLst/>
          </a:prstGeom>
          <a:solidFill>
            <a:schemeClr val="tx1">
              <a:lumMod val="40000"/>
              <a:lumOff val="60000"/>
              <a:alpha val="15000"/>
            </a:schemeClr>
          </a:solidFill>
          <a:ln w="9525">
            <a:solidFill>
              <a:schemeClr val="tx1">
                <a:lumMod val="40000"/>
                <a:lumOff val="60000"/>
                <a:alpha val="2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p>
            <a:pPr algn="ctr"/>
            <a:endParaRPr lang="en-US">
              <a:solidFill>
                <a:schemeClr val="bg1"/>
              </a:solidFill>
              <a:latin typeface="+mn-lt"/>
              <a:sym typeface="Arial" panose="020B0604020202020204" pitchFamily="34" charset="0"/>
            </a:endParaRPr>
          </a:p>
        </p:txBody>
      </p:sp>
      <p:pic>
        <p:nvPicPr>
          <p:cNvPr id="17" name="Picture 16"/>
          <p:cNvPicPr>
            <a:picLocks noChangeAspect="1"/>
          </p:cNvPicPr>
          <p:nvPr/>
        </p:nvPicPr>
        <p:blipFill>
          <a:blip r:embed="rId3"/>
          <a:stretch>
            <a:fillRect/>
          </a:stretch>
        </p:blipFill>
        <p:spPr>
          <a:xfrm>
            <a:off x="4584065" y="1833880"/>
            <a:ext cx="3371215" cy="2513330"/>
          </a:xfrm>
          <a:prstGeom prst="rect">
            <a:avLst/>
          </a:prstGeom>
        </p:spPr>
      </p:pic>
      <p:sp>
        <p:nvSpPr>
          <p:cNvPr id="18" name="Text Box 17"/>
          <p:cNvSpPr txBox="1"/>
          <p:nvPr/>
        </p:nvSpPr>
        <p:spPr>
          <a:xfrm>
            <a:off x="4512310" y="4437380"/>
            <a:ext cx="3388360" cy="638810"/>
          </a:xfrm>
          <a:prstGeom prst="rect">
            <a:avLst/>
          </a:prstGeom>
          <a:noFill/>
        </p:spPr>
        <p:txBody>
          <a:bodyPr wrap="square" rtlCol="0" anchor="t">
            <a:noAutofit/>
          </a:bodyPr>
          <a:p>
            <a:pPr algn="ctr"/>
            <a:r>
              <a:rPr lang="en-IN" altLang="en-US" sz="1600" b="1">
                <a:latin typeface="Cambria" panose="02040503050406030204" charset="0"/>
                <a:cs typeface="Cambria" panose="02040503050406030204" charset="0"/>
                <a:sym typeface="+mn-ea"/>
              </a:rPr>
              <a:t>CIRCUIT DESIGNING</a:t>
            </a:r>
            <a:endParaRPr lang="en-IN" altLang="en-US" sz="1600" b="1">
              <a:latin typeface="Cambria" panose="02040503050406030204" charset="0"/>
              <a:cs typeface="Cambria" panose="02040503050406030204" charset="0"/>
              <a:sym typeface="+mn-ea"/>
            </a:endParaRPr>
          </a:p>
          <a:p>
            <a:pPr algn="ctr"/>
            <a:r>
              <a:rPr lang="en-IN" altLang="en-US" sz="1600" b="1">
                <a:latin typeface="Cambria" panose="02040503050406030204" charset="0"/>
                <a:cs typeface="Cambria" panose="02040503050406030204" charset="0"/>
                <a:sym typeface="+mn-ea"/>
              </a:rPr>
              <a:t>50% WORK PROGRESS </a:t>
            </a:r>
            <a:endParaRPr lang="en-IN" altLang="en-US" sz="1600" b="1">
              <a:latin typeface="Cambria" panose="02040503050406030204" charset="0"/>
              <a:cs typeface="Cambria" panose="02040503050406030204" charset="0"/>
              <a:sym typeface="+mn-ea"/>
            </a:endParaRPr>
          </a:p>
        </p:txBody>
      </p:sp>
      <p:pic>
        <p:nvPicPr>
          <p:cNvPr id="19" name="Picture 18"/>
          <p:cNvPicPr>
            <a:picLocks noChangeAspect="1"/>
          </p:cNvPicPr>
          <p:nvPr/>
        </p:nvPicPr>
        <p:blipFill>
          <a:blip r:embed="rId4"/>
          <a:srcRect l="9116" t="9632" r="11185" b="7338"/>
          <a:stretch>
            <a:fillRect/>
          </a:stretch>
        </p:blipFill>
        <p:spPr>
          <a:xfrm>
            <a:off x="8762365" y="1845310"/>
            <a:ext cx="2520315" cy="2435860"/>
          </a:xfrm>
          <a:prstGeom prst="rect">
            <a:avLst/>
          </a:prstGeom>
        </p:spPr>
      </p:pic>
      <p:sp>
        <p:nvSpPr>
          <p:cNvPr id="20" name="Text Box 19"/>
          <p:cNvSpPr txBox="1"/>
          <p:nvPr/>
        </p:nvSpPr>
        <p:spPr>
          <a:xfrm>
            <a:off x="8328660" y="4437380"/>
            <a:ext cx="3388360" cy="638810"/>
          </a:xfrm>
          <a:prstGeom prst="rect">
            <a:avLst/>
          </a:prstGeom>
          <a:noFill/>
        </p:spPr>
        <p:txBody>
          <a:bodyPr wrap="square" rtlCol="0" anchor="t">
            <a:noAutofit/>
          </a:bodyPr>
          <a:p>
            <a:pPr algn="ctr"/>
            <a:r>
              <a:rPr lang="en-IN" altLang="en-US" sz="1600" b="1">
                <a:latin typeface="Cambria" panose="02040503050406030204" charset="0"/>
                <a:cs typeface="Cambria" panose="02040503050406030204" charset="0"/>
                <a:sym typeface="+mn-ea"/>
              </a:rPr>
              <a:t>APPLICATION DEVELOPMENT  </a:t>
            </a:r>
            <a:endParaRPr lang="en-IN" altLang="en-US" sz="1600" b="1">
              <a:latin typeface="Cambria" panose="02040503050406030204" charset="0"/>
              <a:cs typeface="Cambria" panose="02040503050406030204" charset="0"/>
              <a:sym typeface="+mn-ea"/>
            </a:endParaRPr>
          </a:p>
          <a:p>
            <a:pPr algn="ctr"/>
            <a:r>
              <a:rPr lang="en-IN" altLang="en-US" sz="1600" b="1">
                <a:latin typeface="Cambria" panose="02040503050406030204" charset="0"/>
                <a:cs typeface="Cambria" panose="02040503050406030204" charset="0"/>
                <a:sym typeface="+mn-ea"/>
              </a:rPr>
              <a:t>50% WORK PROGRESS </a:t>
            </a:r>
            <a:endParaRPr lang="en-IN" altLang="en-US" sz="1600" b="1">
              <a:latin typeface="Cambria" panose="02040503050406030204" charset="0"/>
              <a:cs typeface="Cambria" panose="02040503050406030204" charset="0"/>
              <a:sym typeface="+mn-ea"/>
            </a:endParaRPr>
          </a:p>
        </p:txBody>
      </p:sp>
      <p:sp>
        <p:nvSpPr>
          <p:cNvPr id="21" name="矩形 6"/>
          <p:cNvSpPr/>
          <p:nvPr>
            <p:custDataLst>
              <p:tags r:id="rId5"/>
            </p:custDataLst>
          </p:nvPr>
        </p:nvSpPr>
        <p:spPr>
          <a:xfrm>
            <a:off x="479425" y="1708785"/>
            <a:ext cx="3644900" cy="3475355"/>
          </a:xfrm>
          <a:prstGeom prst="rect">
            <a:avLst/>
          </a:prstGeom>
          <a:solidFill>
            <a:schemeClr val="tx1">
              <a:lumMod val="40000"/>
              <a:lumOff val="60000"/>
              <a:alpha val="15000"/>
            </a:schemeClr>
          </a:solidFill>
          <a:ln w="9525">
            <a:solidFill>
              <a:schemeClr val="tx1">
                <a:lumMod val="40000"/>
                <a:lumOff val="60000"/>
                <a:alpha val="2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p>
            <a:pPr algn="ctr"/>
            <a:r>
              <a:rPr lang="en-IN" altLang="en-US" b="1">
                <a:latin typeface="Cambria" panose="02040503050406030204" charset="0"/>
                <a:cs typeface="Cambria" panose="02040503050406030204" charset="0"/>
                <a:sym typeface="+mn-ea"/>
              </a:rPr>
              <a:t> : </a:t>
            </a:r>
            <a:endParaRPr lang="en-US">
              <a:solidFill>
                <a:schemeClr val="bg1"/>
              </a:solidFill>
              <a:latin typeface="+mn-lt"/>
              <a:sym typeface="Arial" panose="020B0604020202020204" pitchFamily="34" charset="0"/>
            </a:endParaRPr>
          </a:p>
        </p:txBody>
      </p:sp>
      <p:pic>
        <p:nvPicPr>
          <p:cNvPr id="22" name="Picture 21"/>
          <p:cNvPicPr/>
          <p:nvPr/>
        </p:nvPicPr>
        <p:blipFill>
          <a:blip r:embed="rId6"/>
          <a:stretch>
            <a:fillRect/>
          </a:stretch>
        </p:blipFill>
        <p:spPr>
          <a:xfrm>
            <a:off x="623570" y="1839595"/>
            <a:ext cx="3391535" cy="2507615"/>
          </a:xfrm>
          <a:prstGeom prst="rect">
            <a:avLst/>
          </a:prstGeom>
        </p:spPr>
      </p:pic>
      <p:sp>
        <p:nvSpPr>
          <p:cNvPr id="23" name="Text Box 22"/>
          <p:cNvSpPr txBox="1"/>
          <p:nvPr/>
        </p:nvSpPr>
        <p:spPr>
          <a:xfrm>
            <a:off x="482600" y="4437380"/>
            <a:ext cx="3388360" cy="638810"/>
          </a:xfrm>
          <a:prstGeom prst="rect">
            <a:avLst/>
          </a:prstGeom>
          <a:noFill/>
        </p:spPr>
        <p:txBody>
          <a:bodyPr wrap="square" rtlCol="0" anchor="t">
            <a:noAutofit/>
          </a:bodyPr>
          <a:p>
            <a:pPr algn="ctr"/>
            <a:r>
              <a:rPr lang="en-IN" altLang="en-US" sz="1600" b="1">
                <a:latin typeface="Cambria" panose="02040503050406030204" charset="0"/>
                <a:cs typeface="Cambria" panose="02040503050406030204" charset="0"/>
                <a:sym typeface="+mn-ea"/>
              </a:rPr>
              <a:t>ASSEMBLING COMPONENTS </a:t>
            </a:r>
            <a:endParaRPr lang="en-IN" altLang="en-US" sz="1600" b="1">
              <a:latin typeface="Cambria" panose="02040503050406030204" charset="0"/>
              <a:cs typeface="Cambria" panose="02040503050406030204" charset="0"/>
              <a:sym typeface="+mn-ea"/>
            </a:endParaRPr>
          </a:p>
          <a:p>
            <a:pPr algn="ctr"/>
            <a:r>
              <a:rPr lang="en-IN" altLang="en-US" sz="1600" b="1">
                <a:latin typeface="Cambria" panose="02040503050406030204" charset="0"/>
                <a:cs typeface="Cambria" panose="02040503050406030204" charset="0"/>
                <a:sym typeface="+mn-ea"/>
              </a:rPr>
              <a:t>100% WORK PROGRESS </a:t>
            </a:r>
            <a:endParaRPr lang="en-IN" altLang="en-US" sz="1600" b="1">
              <a:latin typeface="Cambria" panose="02040503050406030204" charset="0"/>
              <a:cs typeface="Cambria" panose="02040503050406030204" charset="0"/>
              <a:sym typeface="+mn-ea"/>
            </a:endParaRPr>
          </a:p>
        </p:txBody>
      </p:sp>
      <p:sp>
        <p:nvSpPr>
          <p:cNvPr id="24" name="Text Box 23"/>
          <p:cNvSpPr txBox="1"/>
          <p:nvPr/>
        </p:nvSpPr>
        <p:spPr>
          <a:xfrm>
            <a:off x="2423795" y="765175"/>
            <a:ext cx="7709535" cy="475615"/>
          </a:xfrm>
          <a:prstGeom prst="rect">
            <a:avLst/>
          </a:prstGeom>
          <a:noFill/>
        </p:spPr>
        <p:txBody>
          <a:bodyPr wrap="square" rtlCol="0" anchor="t">
            <a:spAutoFit/>
          </a:bodyPr>
          <a:p>
            <a:r>
              <a:rPr lang="en-US" altLang="en-IN" sz="2500" b="1">
                <a:latin typeface="Cambria" panose="02040503050406030204" charset="0"/>
                <a:cs typeface="Cambria" panose="02040503050406030204" charset="0"/>
                <a:sym typeface="+mn-ea"/>
              </a:rPr>
              <a:t>WORK PROGRESS FROM REVIEW-1 TO REVIEW-2</a:t>
            </a:r>
            <a:r>
              <a:rPr lang="en-IN" altLang="en-US" sz="2500" b="1">
                <a:latin typeface="Cambria" panose="02040503050406030204" charset="0"/>
                <a:cs typeface="Cambria" panose="02040503050406030204" charset="0"/>
                <a:sym typeface="+mn-ea"/>
              </a:rPr>
              <a:t> </a:t>
            </a:r>
            <a:endParaRPr lang="en-IN" altLang="en-US" sz="2500" b="1">
              <a:latin typeface="Cambria" panose="02040503050406030204" charset="0"/>
              <a:cs typeface="Cambria" panose="02040503050406030204" charset="0"/>
              <a:sym typeface="+mn-ea"/>
            </a:endParaRPr>
          </a:p>
        </p:txBody>
      </p:sp>
      <p:sp>
        <p:nvSpPr>
          <p:cNvPr id="25" name="Text Box 24"/>
          <p:cNvSpPr txBox="1"/>
          <p:nvPr/>
        </p:nvSpPr>
        <p:spPr>
          <a:xfrm>
            <a:off x="10920730" y="188595"/>
            <a:ext cx="1708785" cy="321945"/>
          </a:xfrm>
          <a:prstGeom prst="rect">
            <a:avLst/>
          </a:prstGeom>
          <a:noFill/>
        </p:spPr>
        <p:txBody>
          <a:bodyPr wrap="square" rtlCol="0" anchor="t">
            <a:spAutoFit/>
          </a:bodyPr>
          <a:p>
            <a:r>
              <a:rPr lang="en-US" sz="1500" b="1">
                <a:solidFill>
                  <a:srgbClr val="FF0000"/>
                </a:solidFill>
                <a:latin typeface="Cambria" panose="02040503050406030204" charset="0"/>
                <a:cs typeface="Cambria" panose="02040503050406030204" charset="0"/>
                <a:sym typeface="+mn-ea"/>
              </a:rPr>
              <a:t>REVIEW 2</a:t>
            </a:r>
            <a:endParaRPr lang="en-US" sz="1500" b="1">
              <a:solidFill>
                <a:srgbClr val="FF0000"/>
              </a:solidFill>
              <a:latin typeface="Cambria" panose="02040503050406030204" charset="0"/>
              <a:cs typeface="Cambria" panose="02040503050406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ct val="0"/>
              </a:spcBef>
              <a:spcAft>
                <a:spcPct val="0"/>
              </a:spcAft>
              <a:buNone/>
            </a:pPr>
            <a:fld id="{00000000-1234-1234-1234-123412341234}" type="slidenum">
              <a:rPr lang="en-US"/>
            </a:fld>
            <a:endParaRPr lang="en-US"/>
          </a:p>
        </p:txBody>
      </p:sp>
      <p:sp>
        <p:nvSpPr>
          <p:cNvPr id="7" name="矩形 6"/>
          <p:cNvSpPr/>
          <p:nvPr>
            <p:custDataLst>
              <p:tags r:id="rId1"/>
            </p:custDataLst>
          </p:nvPr>
        </p:nvSpPr>
        <p:spPr>
          <a:xfrm>
            <a:off x="6168390" y="1708785"/>
            <a:ext cx="3644900" cy="3475355"/>
          </a:xfrm>
          <a:prstGeom prst="rect">
            <a:avLst/>
          </a:prstGeom>
          <a:solidFill>
            <a:schemeClr val="tx1">
              <a:lumMod val="40000"/>
              <a:lumOff val="60000"/>
              <a:alpha val="15000"/>
            </a:schemeClr>
          </a:solidFill>
          <a:ln w="9525">
            <a:solidFill>
              <a:schemeClr val="tx1">
                <a:lumMod val="40000"/>
                <a:lumOff val="60000"/>
                <a:alpha val="2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p>
            <a:pPr algn="ctr"/>
            <a:r>
              <a:rPr lang="en-IN" altLang="en-US" b="1">
                <a:latin typeface="Cambria" panose="02040503050406030204" charset="0"/>
                <a:cs typeface="Cambria" panose="02040503050406030204" charset="0"/>
                <a:sym typeface="+mn-ea"/>
              </a:rPr>
              <a:t> : </a:t>
            </a:r>
            <a:endParaRPr lang="en-US">
              <a:solidFill>
                <a:schemeClr val="bg1"/>
              </a:solidFill>
              <a:latin typeface="+mn-lt"/>
              <a:sym typeface="Arial" panose="020B0604020202020204" pitchFamily="34" charset="0"/>
            </a:endParaRPr>
          </a:p>
        </p:txBody>
      </p:sp>
      <p:sp>
        <p:nvSpPr>
          <p:cNvPr id="18" name="Text Box 17"/>
          <p:cNvSpPr txBox="1"/>
          <p:nvPr/>
        </p:nvSpPr>
        <p:spPr>
          <a:xfrm>
            <a:off x="6312535" y="4436745"/>
            <a:ext cx="3388360" cy="638810"/>
          </a:xfrm>
          <a:prstGeom prst="rect">
            <a:avLst/>
          </a:prstGeom>
          <a:noFill/>
        </p:spPr>
        <p:txBody>
          <a:bodyPr wrap="square" rtlCol="0" anchor="t">
            <a:noAutofit/>
          </a:bodyPr>
          <a:p>
            <a:pPr algn="ctr"/>
            <a:r>
              <a:rPr lang="en-US" altLang="en-IN" sz="1600" b="1">
                <a:latin typeface="Cambria" panose="02040503050406030204" charset="0"/>
                <a:cs typeface="Cambria" panose="02040503050406030204" charset="0"/>
                <a:sym typeface="+mn-ea"/>
              </a:rPr>
              <a:t>GITHUB REPO UPDATION</a:t>
            </a:r>
            <a:endParaRPr lang="en-US" altLang="en-IN" sz="1600" b="1">
              <a:latin typeface="Cambria" panose="02040503050406030204" charset="0"/>
              <a:cs typeface="Cambria" panose="02040503050406030204" charset="0"/>
              <a:sym typeface="+mn-ea"/>
            </a:endParaRPr>
          </a:p>
          <a:p>
            <a:pPr algn="ctr"/>
            <a:r>
              <a:rPr lang="en-US" altLang="en-IN" sz="1600" b="1">
                <a:latin typeface="Cambria" panose="02040503050406030204" charset="0"/>
                <a:cs typeface="Cambria" panose="02040503050406030204" charset="0"/>
                <a:sym typeface="+mn-ea"/>
              </a:rPr>
              <a:t>7</a:t>
            </a:r>
            <a:r>
              <a:rPr lang="en-IN" altLang="en-US" sz="1600" b="1">
                <a:latin typeface="Cambria" panose="02040503050406030204" charset="0"/>
                <a:cs typeface="Cambria" panose="02040503050406030204" charset="0"/>
                <a:sym typeface="+mn-ea"/>
              </a:rPr>
              <a:t>0% WORK PROGRESS </a:t>
            </a:r>
            <a:endParaRPr lang="en-IN" altLang="en-US" sz="1600" b="1">
              <a:latin typeface="Cambria" panose="02040503050406030204" charset="0"/>
              <a:cs typeface="Cambria" panose="02040503050406030204" charset="0"/>
              <a:sym typeface="+mn-ea"/>
            </a:endParaRPr>
          </a:p>
        </p:txBody>
      </p:sp>
      <p:sp>
        <p:nvSpPr>
          <p:cNvPr id="21" name="矩形 6"/>
          <p:cNvSpPr/>
          <p:nvPr>
            <p:custDataLst>
              <p:tags r:id="rId2"/>
            </p:custDataLst>
          </p:nvPr>
        </p:nvSpPr>
        <p:spPr>
          <a:xfrm>
            <a:off x="2207895" y="1700530"/>
            <a:ext cx="3644900" cy="3475355"/>
          </a:xfrm>
          <a:prstGeom prst="rect">
            <a:avLst/>
          </a:prstGeom>
          <a:solidFill>
            <a:schemeClr val="tx1">
              <a:lumMod val="40000"/>
              <a:lumOff val="60000"/>
              <a:alpha val="15000"/>
            </a:schemeClr>
          </a:solidFill>
          <a:ln w="9525">
            <a:solidFill>
              <a:schemeClr val="tx1">
                <a:lumMod val="40000"/>
                <a:lumOff val="60000"/>
                <a:alpha val="2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p>
            <a:pPr algn="ctr"/>
            <a:r>
              <a:rPr lang="en-IN" altLang="en-US" b="1">
                <a:latin typeface="Cambria" panose="02040503050406030204" charset="0"/>
                <a:cs typeface="Cambria" panose="02040503050406030204" charset="0"/>
                <a:sym typeface="+mn-ea"/>
              </a:rPr>
              <a:t> : </a:t>
            </a:r>
            <a:endParaRPr lang="en-US">
              <a:solidFill>
                <a:schemeClr val="bg1"/>
              </a:solidFill>
              <a:latin typeface="+mn-lt"/>
              <a:sym typeface="Arial" panose="020B0604020202020204" pitchFamily="34" charset="0"/>
            </a:endParaRPr>
          </a:p>
        </p:txBody>
      </p:sp>
      <p:sp>
        <p:nvSpPr>
          <p:cNvPr id="23" name="Text Box 22"/>
          <p:cNvSpPr txBox="1"/>
          <p:nvPr/>
        </p:nvSpPr>
        <p:spPr>
          <a:xfrm>
            <a:off x="2352040" y="4436745"/>
            <a:ext cx="3388360" cy="638810"/>
          </a:xfrm>
          <a:prstGeom prst="rect">
            <a:avLst/>
          </a:prstGeom>
          <a:noFill/>
        </p:spPr>
        <p:txBody>
          <a:bodyPr wrap="square" rtlCol="0" anchor="t">
            <a:noAutofit/>
          </a:bodyPr>
          <a:p>
            <a:pPr algn="ctr"/>
            <a:r>
              <a:rPr lang="en-US" altLang="en-IN" sz="1600" b="1">
                <a:latin typeface="Cambria" panose="02040503050406030204" charset="0"/>
                <a:cs typeface="Cambria" panose="02040503050406030204" charset="0"/>
                <a:sym typeface="+mn-ea"/>
              </a:rPr>
              <a:t>LIBRARIES &amp; CODE BUILDING  30% WORK PROGRESS</a:t>
            </a:r>
            <a:r>
              <a:rPr lang="en-IN" altLang="en-US" sz="1600" b="1">
                <a:latin typeface="Cambria" panose="02040503050406030204" charset="0"/>
                <a:cs typeface="Cambria" panose="02040503050406030204" charset="0"/>
                <a:sym typeface="+mn-ea"/>
              </a:rPr>
              <a:t> </a:t>
            </a:r>
            <a:endParaRPr lang="en-IN" altLang="en-US" sz="1600" b="1">
              <a:latin typeface="Cambria" panose="02040503050406030204" charset="0"/>
              <a:cs typeface="Cambria" panose="02040503050406030204" charset="0"/>
              <a:sym typeface="+mn-ea"/>
            </a:endParaRPr>
          </a:p>
        </p:txBody>
      </p:sp>
      <p:sp>
        <p:nvSpPr>
          <p:cNvPr id="24" name="Text Box 23"/>
          <p:cNvSpPr txBox="1"/>
          <p:nvPr/>
        </p:nvSpPr>
        <p:spPr>
          <a:xfrm>
            <a:off x="2279650" y="908685"/>
            <a:ext cx="7709535" cy="475615"/>
          </a:xfrm>
          <a:prstGeom prst="rect">
            <a:avLst/>
          </a:prstGeom>
          <a:noFill/>
        </p:spPr>
        <p:txBody>
          <a:bodyPr wrap="square" rtlCol="0" anchor="t">
            <a:spAutoFit/>
          </a:bodyPr>
          <a:p>
            <a:r>
              <a:rPr lang="en-US" altLang="en-IN" sz="2500" b="1">
                <a:latin typeface="Cambria" panose="02040503050406030204" charset="0"/>
                <a:cs typeface="Cambria" panose="02040503050406030204" charset="0"/>
                <a:sym typeface="+mn-ea"/>
              </a:rPr>
              <a:t>WORK PROGRESS FROM REVIEW-1 TO REVIEW-2</a:t>
            </a:r>
            <a:r>
              <a:rPr lang="en-IN" altLang="en-US" sz="2500" b="1">
                <a:latin typeface="Cambria" panose="02040503050406030204" charset="0"/>
                <a:cs typeface="Cambria" panose="02040503050406030204" charset="0"/>
                <a:sym typeface="+mn-ea"/>
              </a:rPr>
              <a:t> </a:t>
            </a:r>
            <a:endParaRPr lang="en-IN" altLang="en-US" sz="2500" b="1">
              <a:latin typeface="Cambria" panose="02040503050406030204" charset="0"/>
              <a:cs typeface="Cambria" panose="02040503050406030204" charset="0"/>
              <a:sym typeface="+mn-ea"/>
            </a:endParaRPr>
          </a:p>
        </p:txBody>
      </p:sp>
      <p:sp>
        <p:nvSpPr>
          <p:cNvPr id="25" name="Text Box 24"/>
          <p:cNvSpPr txBox="1"/>
          <p:nvPr/>
        </p:nvSpPr>
        <p:spPr>
          <a:xfrm>
            <a:off x="10920730" y="188595"/>
            <a:ext cx="1708785" cy="321945"/>
          </a:xfrm>
          <a:prstGeom prst="rect">
            <a:avLst/>
          </a:prstGeom>
          <a:noFill/>
        </p:spPr>
        <p:txBody>
          <a:bodyPr wrap="square" rtlCol="0" anchor="t">
            <a:spAutoFit/>
          </a:bodyPr>
          <a:p>
            <a:r>
              <a:rPr lang="en-US" sz="1500" b="1">
                <a:solidFill>
                  <a:srgbClr val="FF0000"/>
                </a:solidFill>
                <a:latin typeface="Cambria" panose="02040503050406030204" charset="0"/>
                <a:cs typeface="Cambria" panose="02040503050406030204" charset="0"/>
                <a:sym typeface="+mn-ea"/>
              </a:rPr>
              <a:t>REVIEW 2</a:t>
            </a:r>
            <a:endParaRPr lang="en-US" sz="1500" b="1">
              <a:solidFill>
                <a:srgbClr val="FF0000"/>
              </a:solidFill>
              <a:latin typeface="Cambria" panose="02040503050406030204" charset="0"/>
              <a:cs typeface="Cambria" panose="02040503050406030204" charset="0"/>
              <a:sym typeface="+mn-ea"/>
            </a:endParaRPr>
          </a:p>
        </p:txBody>
      </p:sp>
      <p:pic>
        <p:nvPicPr>
          <p:cNvPr id="2" name="Picture 1"/>
          <p:cNvPicPr/>
          <p:nvPr/>
        </p:nvPicPr>
        <p:blipFill>
          <a:blip r:embed="rId3"/>
          <a:stretch>
            <a:fillRect/>
          </a:stretch>
        </p:blipFill>
        <p:spPr>
          <a:xfrm>
            <a:off x="2352040" y="1844675"/>
            <a:ext cx="3380740" cy="2543810"/>
          </a:xfrm>
          <a:prstGeom prst="rect">
            <a:avLst/>
          </a:prstGeom>
        </p:spPr>
      </p:pic>
      <p:pic>
        <p:nvPicPr>
          <p:cNvPr id="4" name="Picture 3"/>
          <p:cNvPicPr/>
          <p:nvPr/>
        </p:nvPicPr>
        <p:blipFill>
          <a:blip r:embed="rId4"/>
          <a:stretch>
            <a:fillRect/>
          </a:stretch>
        </p:blipFill>
        <p:spPr>
          <a:xfrm>
            <a:off x="6312535" y="1844040"/>
            <a:ext cx="3358515" cy="254444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fld>
            <a:endParaRPr lang="en-US"/>
          </a:p>
        </p:txBody>
      </p:sp>
      <p:sp>
        <p:nvSpPr>
          <p:cNvPr id="4" name="Google Shape;125;p3"/>
          <p:cNvSpPr txBox="1"/>
          <p:nvPr/>
        </p:nvSpPr>
        <p:spPr>
          <a:xfrm>
            <a:off x="623570" y="184150"/>
            <a:ext cx="11268710" cy="49403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lnSpc>
                <a:spcPct val="100000"/>
              </a:lnSpc>
              <a:spcBef>
                <a:spcPct val="0"/>
              </a:spcBef>
              <a:spcAft>
                <a:spcPct val="0"/>
              </a:spcAft>
              <a:buNone/>
            </a:pPr>
            <a:r>
              <a:rPr lang="en-US" sz="2400" b="1">
                <a:latin typeface="Cambria" panose="02040503050406030204" charset="0"/>
                <a:cs typeface="Cambria" panose="02040503050406030204" charset="0"/>
                <a:sym typeface="Montserrat" panose="00000500000000000000"/>
              </a:rPr>
              <a:t>Architecture </a:t>
            </a:r>
            <a:r>
              <a:rPr lang="en-US" sz="2400" b="1">
                <a:latin typeface="Montserrat" panose="00000500000000000000"/>
                <a:sym typeface="Montserrat" panose="00000500000000000000"/>
              </a:rPr>
              <a:t> </a:t>
            </a:r>
            <a:endParaRPr lang="en-US" sz="2400" b="1">
              <a:latin typeface="Montserrat" panose="00000500000000000000"/>
              <a:sym typeface="Montserrat" panose="00000500000000000000"/>
            </a:endParaRPr>
          </a:p>
        </p:txBody>
      </p:sp>
      <p:sp>
        <p:nvSpPr>
          <p:cNvPr id="5" name="Google Shape;125;p3"/>
          <p:cNvSpPr txBox="1"/>
          <p:nvPr/>
        </p:nvSpPr>
        <p:spPr>
          <a:xfrm>
            <a:off x="195580" y="788035"/>
            <a:ext cx="11782425" cy="547687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rtl="0">
              <a:lnSpc>
                <a:spcPct val="100000"/>
              </a:lnSpc>
              <a:spcBef>
                <a:spcPct val="0"/>
              </a:spcBef>
              <a:spcAft>
                <a:spcPct val="0"/>
              </a:spcAft>
              <a:buNone/>
            </a:pPr>
            <a:r>
              <a:rPr lang="en-IN" b="1">
                <a:latin typeface="Verdana" panose="020B0604030504040204" pitchFamily="34" charset="0"/>
                <a:ea typeface="Verdana" panose="020B0604030504040204" pitchFamily="34" charset="0"/>
              </a:rPr>
              <a:t>Structural Diagram</a:t>
            </a:r>
            <a:endParaRPr lang="en-IN" b="1">
              <a:latin typeface="Verdana" panose="020B0604030504040204" pitchFamily="34" charset="0"/>
              <a:ea typeface="Verdana" panose="020B0604030504040204" pitchFamily="34" charset="0"/>
            </a:endParaRPr>
          </a:p>
          <a:p>
            <a:pPr marL="0" marR="0" lvl="0" indent="0" rtl="0">
              <a:lnSpc>
                <a:spcPct val="100000"/>
              </a:lnSpc>
              <a:spcBef>
                <a:spcPct val="0"/>
              </a:spcBef>
              <a:spcAft>
                <a:spcPct val="0"/>
              </a:spcAft>
              <a:buNone/>
            </a:pPr>
            <a:r>
              <a:rPr lang="en-IN" sz="1200">
                <a:latin typeface="Verdana" panose="020B0604030504040204" pitchFamily="34" charset="0"/>
                <a:ea typeface="Verdana" panose="020B0604030504040204" pitchFamily="34" charset="0"/>
              </a:rPr>
              <a:t> </a:t>
            </a:r>
            <a:endParaRPr lang="en-IN" sz="1200">
              <a:latin typeface="Verdana" panose="020B0604030504040204" pitchFamily="34" charset="0"/>
              <a:ea typeface="Verdana" panose="020B0604030504040204" pitchFamily="34" charset="0"/>
            </a:endParaRPr>
          </a:p>
          <a:p>
            <a:pPr marR="0" lvl="0" rtl="0">
              <a:lnSpc>
                <a:spcPct val="100000"/>
              </a:lnSpc>
              <a:spcBef>
                <a:spcPct val="0"/>
              </a:spcBef>
              <a:spcAft>
                <a:spcPct val="0"/>
              </a:spcAft>
            </a:pPr>
            <a:endParaRPr lang="en-IN">
              <a:latin typeface="Verdana" panose="020B0604030504040204" pitchFamily="34" charset="0"/>
              <a:ea typeface="Verdana" panose="020B0604030504040204" pitchFamily="34" charset="0"/>
            </a:endParaRPr>
          </a:p>
        </p:txBody>
      </p:sp>
      <p:pic>
        <p:nvPicPr>
          <p:cNvPr id="6" name="Picture 30" descr="Screenshot 2024-11-24 094929"/>
          <p:cNvPicPr>
            <a:picLocks noChangeAspect="1"/>
          </p:cNvPicPr>
          <p:nvPr/>
        </p:nvPicPr>
        <p:blipFill>
          <a:blip r:embed="rId1"/>
          <a:srcRect l="3624"/>
          <a:stretch>
            <a:fillRect/>
          </a:stretch>
        </p:blipFill>
        <p:spPr>
          <a:xfrm>
            <a:off x="195580" y="1271270"/>
            <a:ext cx="6020435" cy="4324350"/>
          </a:xfrm>
          <a:prstGeom prst="rect">
            <a:avLst/>
          </a:prstGeom>
          <a:noFill/>
          <a:ln>
            <a:noFill/>
          </a:ln>
        </p:spPr>
      </p:pic>
      <p:sp>
        <p:nvSpPr>
          <p:cNvPr id="9" name="Text Box 8"/>
          <p:cNvSpPr txBox="1"/>
          <p:nvPr/>
        </p:nvSpPr>
        <p:spPr>
          <a:xfrm>
            <a:off x="323215" y="5293360"/>
            <a:ext cx="6026785" cy="217805"/>
          </a:xfrm>
          <a:prstGeom prst="rect">
            <a:avLst/>
          </a:prstGeom>
        </p:spPr>
        <p:txBody>
          <a:bodyPr>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defTabSz="266700">
              <a:lnSpc>
                <a:spcPts val="1600"/>
              </a:lnSpc>
              <a:spcBef>
                <a:spcPts val="600"/>
              </a:spcBef>
              <a:spcAft>
                <a:spcPts val="600"/>
              </a:spcAft>
            </a:pPr>
            <a:r>
              <a:rPr lang="en-US" altLang="zh-CN" sz="1300">
                <a:latin typeface="Cambria" panose="02040503050406030204" charset="0"/>
                <a:ea typeface="SimSun" panose="02010600030101010101" pitchFamily="2" charset="-122"/>
                <a:cs typeface="Cambria" panose="02040503050406030204" charset="0"/>
              </a:rPr>
              <a:t>Fig: Block diagram of Vehicle Tracking System</a:t>
            </a:r>
            <a:endParaRPr lang="en-US" altLang="zh-CN" sz="1300">
              <a:latin typeface="Cambria" panose="02040503050406030204" charset="0"/>
              <a:ea typeface="SimSun" panose="02010600030101010101" pitchFamily="2" charset="-122"/>
              <a:cs typeface="Cambria" panose="02040503050406030204" charset="0"/>
            </a:endParaRPr>
          </a:p>
        </p:txBody>
      </p:sp>
      <p:sp>
        <p:nvSpPr>
          <p:cNvPr id="10" name="Text Box 9"/>
          <p:cNvSpPr txBox="1"/>
          <p:nvPr/>
        </p:nvSpPr>
        <p:spPr>
          <a:xfrm>
            <a:off x="6350000" y="936625"/>
            <a:ext cx="5715635" cy="4984750"/>
          </a:xfrm>
          <a:prstGeom prst="rect">
            <a:avLst/>
          </a:prstGeom>
        </p:spPr>
        <p:txBody>
          <a:bodyPr>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altLang="zh-CN" sz="1800">
                <a:latin typeface="Cambria" panose="02040503050406030204" charset="0"/>
                <a:cs typeface="Cambria" panose="02040503050406030204" charset="0"/>
              </a:rPr>
              <a:t>Monitoring Conditions: Temperature and humidity sensor ensures perishable commodities are transported under ideal conditions.</a:t>
            </a:r>
            <a:endParaRPr lang="en-US" altLang="zh-CN" sz="1800">
              <a:latin typeface="Cambria" panose="02040503050406030204" charset="0"/>
              <a:cs typeface="Cambria" panose="02040503050406030204" charset="0"/>
            </a:endParaRPr>
          </a:p>
          <a:p>
            <a:endParaRPr lang="en-US" altLang="zh-CN" sz="1800">
              <a:latin typeface="Cambria" panose="02040503050406030204" charset="0"/>
              <a:cs typeface="Cambria" panose="02040503050406030204" charset="0"/>
            </a:endParaRPr>
          </a:p>
          <a:p>
            <a:r>
              <a:rPr lang="en-US" altLang="zh-CN" sz="1800">
                <a:latin typeface="Cambria" panose="02040503050406030204" charset="0"/>
                <a:cs typeface="Cambria" panose="02040503050406030204" charset="0"/>
              </a:rPr>
              <a:t>Load Management: Load cell measures item weight during loading and unloading, preventing overloading and ensuring precise delivery counts.</a:t>
            </a:r>
            <a:endParaRPr lang="en-US" altLang="zh-CN" sz="1800">
              <a:latin typeface="Cambria" panose="02040503050406030204" charset="0"/>
              <a:cs typeface="Cambria" panose="02040503050406030204" charset="0"/>
            </a:endParaRPr>
          </a:p>
          <a:p>
            <a:endParaRPr lang="en-US" altLang="zh-CN" sz="1800">
              <a:latin typeface="Cambria" panose="02040503050406030204" charset="0"/>
              <a:cs typeface="Cambria" panose="02040503050406030204" charset="0"/>
            </a:endParaRPr>
          </a:p>
          <a:p>
            <a:r>
              <a:rPr lang="en-US" altLang="zh-CN" sz="1800">
                <a:latin typeface="Cambria" panose="02040503050406030204" charset="0"/>
                <a:cs typeface="Cambria" panose="02040503050406030204" charset="0"/>
              </a:rPr>
              <a:t>Real-Time Tracking: GPS module tracks vehicle location in real time.</a:t>
            </a:r>
            <a:endParaRPr lang="en-US" altLang="zh-CN" sz="1800">
              <a:latin typeface="Cambria" panose="02040503050406030204" charset="0"/>
              <a:cs typeface="Cambria" panose="02040503050406030204" charset="0"/>
            </a:endParaRPr>
          </a:p>
          <a:p>
            <a:endParaRPr lang="en-US" altLang="zh-CN" sz="1800">
              <a:latin typeface="Cambria" panose="02040503050406030204" charset="0"/>
              <a:cs typeface="Cambria" panose="02040503050406030204" charset="0"/>
            </a:endParaRPr>
          </a:p>
          <a:p>
            <a:r>
              <a:rPr lang="en-US" altLang="zh-CN" sz="1800">
                <a:latin typeface="Cambria" panose="02040503050406030204" charset="0"/>
                <a:cs typeface="Cambria" panose="02040503050406030204" charset="0"/>
              </a:rPr>
              <a:t>Alerts: GSM module sends SMS alerts to mobile phones with updates on location, weight changes, and abnormal environmental conditions.</a:t>
            </a:r>
            <a:endParaRPr lang="en-US" altLang="zh-CN" sz="1800">
              <a:latin typeface="Cambria" panose="02040503050406030204" charset="0"/>
              <a:cs typeface="Cambria" panose="02040503050406030204" charset="0"/>
            </a:endParaRPr>
          </a:p>
          <a:p>
            <a:endParaRPr lang="en-US" altLang="zh-CN" sz="1800">
              <a:latin typeface="Cambria" panose="02040503050406030204" charset="0"/>
              <a:cs typeface="Cambria" panose="02040503050406030204" charset="0"/>
            </a:endParaRPr>
          </a:p>
          <a:p>
            <a:r>
              <a:rPr lang="en-US" altLang="zh-CN" sz="1800">
                <a:latin typeface="Cambria" panose="02040503050406030204" charset="0"/>
                <a:cs typeface="Cambria" panose="02040503050406030204" charset="0"/>
              </a:rPr>
              <a:t>Central Controller: Arduino Uno processes sensor data.</a:t>
            </a:r>
            <a:endParaRPr lang="en-US" altLang="zh-CN" sz="1800">
              <a:latin typeface="Cambria" panose="02040503050406030204" charset="0"/>
              <a:cs typeface="Cambria" panose="02040503050406030204" charset="0"/>
            </a:endParaRPr>
          </a:p>
          <a:p>
            <a:endParaRPr lang="en-US" altLang="zh-CN" sz="1800">
              <a:latin typeface="Cambria" panose="02040503050406030204" charset="0"/>
              <a:cs typeface="Cambria" panose="02040503050406030204" charset="0"/>
            </a:endParaRPr>
          </a:p>
          <a:p>
            <a:r>
              <a:rPr lang="en-US" altLang="zh-CN" sz="1800">
                <a:latin typeface="Cambria" panose="02040503050406030204" charset="0"/>
                <a:cs typeface="Cambria" panose="02040503050406030204" charset="0"/>
              </a:rPr>
              <a:t>Display: 16x2 LCD screen shows statistics like </a:t>
            </a:r>
            <a:r>
              <a:rPr lang="en-IN" altLang="en-US" sz="1800">
                <a:latin typeface="Cambria" panose="02040503050406030204" charset="0"/>
                <a:cs typeface="Cambria" panose="02040503050406030204" charset="0"/>
              </a:rPr>
              <a:t>location, </a:t>
            </a:r>
            <a:r>
              <a:rPr lang="en-US" altLang="zh-CN" sz="1800">
                <a:latin typeface="Cambria" panose="02040503050406030204" charset="0"/>
                <a:cs typeface="Cambria" panose="02040503050406030204" charset="0"/>
              </a:rPr>
              <a:t>temperature and weight.</a:t>
            </a:r>
            <a:endParaRPr lang="en-US" altLang="zh-CN" sz="1800">
              <a:latin typeface="Cambria" panose="02040503050406030204" charset="0"/>
              <a:cs typeface="Cambria" panose="02040503050406030204" charset="0"/>
            </a:endParaRPr>
          </a:p>
        </p:txBody>
      </p:sp>
      <p:sp>
        <p:nvSpPr>
          <p:cNvPr id="2" name="Text Box 1"/>
          <p:cNvSpPr txBox="1"/>
          <p:nvPr/>
        </p:nvSpPr>
        <p:spPr>
          <a:xfrm>
            <a:off x="10776585" y="192405"/>
            <a:ext cx="2296160" cy="321945"/>
          </a:xfrm>
          <a:prstGeom prst="rect">
            <a:avLst/>
          </a:prstGeom>
          <a:noFill/>
        </p:spPr>
        <p:txBody>
          <a:bodyPr wrap="square" rtlCol="0">
            <a:spAutoFit/>
          </a:bodyPr>
          <a:p>
            <a:r>
              <a:rPr lang="en-US" sz="1500" b="1">
                <a:solidFill>
                  <a:srgbClr val="FF0000"/>
                </a:solidFill>
                <a:latin typeface="Cambria" panose="02040503050406030204" charset="0"/>
                <a:cs typeface="Cambria" panose="02040503050406030204" charset="0"/>
              </a:rPr>
              <a:t>REVIEW 2</a:t>
            </a:r>
            <a:endParaRPr lang="en-US" sz="1500" b="1">
              <a:solidFill>
                <a:srgbClr val="FF0000"/>
              </a:solidFill>
              <a:latin typeface="Cambria" panose="02040503050406030204" charset="0"/>
              <a:cs typeface="Cambria" panose="02040503050406030204"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ct val="0"/>
              </a:spcBef>
              <a:spcAft>
                <a:spcPct val="0"/>
              </a:spcAft>
              <a:buNone/>
            </a:pPr>
            <a:fld id="{00000000-1234-1234-1234-123412341234}" type="slidenum">
              <a:rPr lang="en-US"/>
            </a:fld>
            <a:endParaRPr lang="en-US"/>
          </a:p>
        </p:txBody>
      </p:sp>
      <p:sp>
        <p:nvSpPr>
          <p:cNvPr id="5" name="Text Box 4"/>
          <p:cNvSpPr txBox="1"/>
          <p:nvPr/>
        </p:nvSpPr>
        <p:spPr>
          <a:xfrm>
            <a:off x="695960" y="332105"/>
            <a:ext cx="6096000" cy="327660"/>
          </a:xfrm>
          <a:prstGeom prst="rect">
            <a:avLst/>
          </a:prstGeom>
          <a:noFill/>
        </p:spPr>
        <p:txBody>
          <a:bodyPr wrap="square" rtlCol="0" anchor="t">
            <a:noAutofit/>
          </a:bodyPr>
          <a:p>
            <a:r>
              <a:rPr lang="en-IN" altLang="en-US" sz="1600" b="1">
                <a:latin typeface="Cambria" panose="02040503050406030204" charset="0"/>
                <a:cs typeface="Cambria" panose="02040503050406030204" charset="0"/>
                <a:sym typeface="+mn-ea"/>
              </a:rPr>
              <a:t>VISUALIZATION OF THE AGRI-ROUTE CIRCUIT : </a:t>
            </a:r>
            <a:endParaRPr lang="en-IN" altLang="en-US" sz="1600" b="1">
              <a:latin typeface="Cambria" panose="02040503050406030204" charset="0"/>
              <a:cs typeface="Cambria" panose="02040503050406030204" charset="0"/>
              <a:sym typeface="+mn-ea"/>
            </a:endParaRPr>
          </a:p>
        </p:txBody>
      </p:sp>
      <p:pic>
        <p:nvPicPr>
          <p:cNvPr id="6" name="Picture 5"/>
          <p:cNvPicPr>
            <a:picLocks noChangeAspect="1"/>
          </p:cNvPicPr>
          <p:nvPr/>
        </p:nvPicPr>
        <p:blipFill>
          <a:blip r:embed="rId1"/>
          <a:stretch>
            <a:fillRect/>
          </a:stretch>
        </p:blipFill>
        <p:spPr>
          <a:xfrm>
            <a:off x="767715" y="765175"/>
            <a:ext cx="8602980" cy="5320030"/>
          </a:xfrm>
          <a:prstGeom prst="rect">
            <a:avLst/>
          </a:prstGeom>
        </p:spPr>
      </p:pic>
      <p:sp>
        <p:nvSpPr>
          <p:cNvPr id="2" name="Text Box 1"/>
          <p:cNvSpPr txBox="1"/>
          <p:nvPr/>
        </p:nvSpPr>
        <p:spPr>
          <a:xfrm>
            <a:off x="10776585" y="260350"/>
            <a:ext cx="2296160" cy="321945"/>
          </a:xfrm>
          <a:prstGeom prst="rect">
            <a:avLst/>
          </a:prstGeom>
          <a:noFill/>
        </p:spPr>
        <p:txBody>
          <a:bodyPr wrap="square" rtlCol="0">
            <a:spAutoFit/>
          </a:bodyPr>
          <a:p>
            <a:r>
              <a:rPr lang="en-US" sz="1500" b="1">
                <a:solidFill>
                  <a:srgbClr val="FF0000"/>
                </a:solidFill>
                <a:latin typeface="Cambria" panose="02040503050406030204" charset="0"/>
                <a:cs typeface="Cambria" panose="02040503050406030204" charset="0"/>
              </a:rPr>
              <a:t>REVIEW 2</a:t>
            </a:r>
            <a:endParaRPr lang="en-US" sz="1500" b="1">
              <a:solidFill>
                <a:srgbClr val="FF0000"/>
              </a:solidFill>
              <a:latin typeface="Cambria" panose="02040503050406030204" charset="0"/>
              <a:cs typeface="Cambria" panose="02040503050406030204"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10"/>
        <p:cNvGrpSpPr/>
        <p:nvPr/>
      </p:nvGrpSpPr>
      <p:grpSpPr>
        <a:xfrm>
          <a:off x="0" y="0"/>
          <a:ext cx="0" cy="0"/>
          <a:chOff x="0" y="0"/>
          <a:chExt cx="0" cy="0"/>
        </a:xfrm>
      </p:grpSpPr>
      <p:sp>
        <p:nvSpPr>
          <p:cNvPr id="8" name="Google Shape;125;p3"/>
          <p:cNvSpPr txBox="1"/>
          <p:nvPr/>
        </p:nvSpPr>
        <p:spPr>
          <a:xfrm>
            <a:off x="838199" y="190365"/>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lnSpc>
                <a:spcPct val="100000"/>
              </a:lnSpc>
              <a:spcBef>
                <a:spcPct val="0"/>
              </a:spcBef>
              <a:spcAft>
                <a:spcPct val="0"/>
              </a:spcAft>
              <a:buNone/>
            </a:pPr>
            <a:r>
              <a:rPr lang="en-US" sz="2400" b="1" i="0" u="none" strike="noStrike" cap="none">
                <a:solidFill>
                  <a:srgbClr val="000000"/>
                </a:solidFill>
                <a:latin typeface="Cambria" panose="02040503050406030204" charset="0"/>
                <a:ea typeface="Montserrat" panose="00000500000000000000"/>
                <a:cs typeface="Cambria" panose="02040503050406030204" charset="0"/>
                <a:sym typeface="Montserrat" panose="00000500000000000000"/>
              </a:rPr>
              <a:t>Objective and Goals</a:t>
            </a:r>
            <a:endParaRPr lang="en-US" sz="2400" b="1" i="0" u="none" strike="noStrike" cap="none">
              <a:solidFill>
                <a:srgbClr val="000000"/>
              </a:solidFill>
              <a:latin typeface="Cambria" panose="02040503050406030204" charset="0"/>
              <a:ea typeface="Montserrat" panose="00000500000000000000"/>
              <a:cs typeface="Cambria" panose="02040503050406030204" charset="0"/>
              <a:sym typeface="Montserrat" panose="00000500000000000000"/>
            </a:endParaRPr>
          </a:p>
        </p:txBody>
      </p:sp>
      <p:sp>
        <p:nvSpPr>
          <p:cNvPr id="3" name="Google Shape;120;p76"/>
          <p:cNvSpPr/>
          <p:nvPr/>
        </p:nvSpPr>
        <p:spPr>
          <a:xfrm>
            <a:off x="550545" y="684530"/>
            <a:ext cx="2114550" cy="353060"/>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lnSpc>
                <a:spcPct val="100000"/>
              </a:lnSpc>
              <a:spcBef>
                <a:spcPct val="0"/>
              </a:spcBef>
              <a:spcAft>
                <a:spcPct val="0"/>
              </a:spcAft>
              <a:buClr>
                <a:srgbClr val="000000"/>
              </a:buClr>
              <a:buSzPts val="3600"/>
              <a:buFont typeface="Arial" panose="020B0604020202020204"/>
              <a:buNone/>
            </a:pPr>
            <a:r>
              <a:rPr lang="en-US" sz="2000" b="1" i="0" u="none" strike="noStrike" cap="none">
                <a:solidFill>
                  <a:schemeClr val="lt1"/>
                </a:solidFill>
                <a:latin typeface="Verdana" panose="020B0604030504040204"/>
                <a:ea typeface="Verdana" panose="020B0604030504040204"/>
                <a:cs typeface="Verdana" panose="020B0604030504040204"/>
                <a:sym typeface="Verdana" panose="020B0604030504040204"/>
              </a:rPr>
              <a:t>Objective </a:t>
            </a:r>
            <a:endParaRPr sz="10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 name="Google Shape;120;p76"/>
          <p:cNvSpPr/>
          <p:nvPr/>
        </p:nvSpPr>
        <p:spPr>
          <a:xfrm>
            <a:off x="550606" y="3277870"/>
            <a:ext cx="2114338" cy="302183"/>
          </a:xfrm>
          <a:prstGeom prst="roundRect">
            <a:avLst>
              <a:gd name="adj" fmla="val 16667"/>
            </a:avLst>
          </a:prstGeom>
          <a:solidFill>
            <a:schemeClr val="tx2">
              <a:lumMod val="10000"/>
            </a:schemeClr>
          </a:solidFill>
          <a:ln w="25400"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lnSpc>
                <a:spcPct val="100000"/>
              </a:lnSpc>
              <a:spcBef>
                <a:spcPct val="0"/>
              </a:spcBef>
              <a:spcAft>
                <a:spcPct val="0"/>
              </a:spcAft>
              <a:buClr>
                <a:srgbClr val="000000"/>
              </a:buClr>
              <a:buSzPts val="3600"/>
              <a:buFont typeface="Arial" panose="020B0604020202020204"/>
              <a:buNone/>
            </a:pPr>
            <a:r>
              <a:rPr lang="en-US" sz="2000" b="1" i="0" u="none" strike="noStrike" cap="none">
                <a:solidFill>
                  <a:schemeClr val="lt1"/>
                </a:solidFill>
                <a:latin typeface="Verdana" panose="020B0604030504040204"/>
                <a:ea typeface="Verdana" panose="020B0604030504040204"/>
                <a:cs typeface="Verdana" panose="020B0604030504040204"/>
                <a:sym typeface="Verdana" panose="020B0604030504040204"/>
              </a:rPr>
              <a:t>Goals</a:t>
            </a:r>
            <a:endParaRPr sz="10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 name="TextBox 32"/>
          <p:cNvSpPr txBox="1"/>
          <p:nvPr/>
        </p:nvSpPr>
        <p:spPr>
          <a:xfrm>
            <a:off x="550545" y="1209675"/>
            <a:ext cx="11198225" cy="1896745"/>
          </a:xfrm>
          <a:prstGeom prst="rect">
            <a:avLst/>
          </a:prstGeom>
          <a:noFill/>
        </p:spPr>
        <p:txBody>
          <a:bodyPr wrap="square" rtlCol="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altLang="en-US">
                <a:latin typeface="Verdana" panose="020B0604030504040204" pitchFamily="34" charset="0"/>
                <a:ea typeface="Verdana" panose="020B0604030504040204" pitchFamily="34" charset="0"/>
              </a:rPr>
              <a:t>· To create a cost-effective Vehicle Tracking System (VTS) using Arduino, GPS, and GSM modules to promote widespread adoption among farmers with limited technical skills. </a:t>
            </a:r>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a:p>
            <a:r>
              <a:rPr lang="en-US" altLang="en-US">
                <a:latin typeface="Verdana" panose="020B0604030504040204" pitchFamily="34" charset="0"/>
                <a:ea typeface="Verdana" panose="020B0604030504040204" pitchFamily="34" charset="0"/>
              </a:rPr>
              <a:t>· To design the system to be scalable, allowing for the integration of additional sensors like temperature, humidity, or load monitoring to meet various agricultural needs and maintain optimal conditions for transported goods. </a:t>
            </a:r>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a:p>
            <a:r>
              <a:rPr lang="en-US" altLang="en-US">
                <a:latin typeface="Verdana" panose="020B0604030504040204" pitchFamily="34" charset="0"/>
                <a:ea typeface="Verdana" panose="020B0604030504040204" pitchFamily="34" charset="0"/>
              </a:rPr>
              <a:t>· To develop an easy-to-use mobile app that offers real-time location tracking, delivery notifications, and transaction history, facilitating smooth communication and coordination among farmers, transporters, and buyers.</a:t>
            </a:r>
            <a:endParaRPr lang="en-US" altLang="en-US">
              <a:latin typeface="Verdana" panose="020B0604030504040204" pitchFamily="34" charset="0"/>
              <a:ea typeface="Verdana" panose="020B0604030504040204" pitchFamily="34" charset="0"/>
            </a:endParaRPr>
          </a:p>
        </p:txBody>
      </p:sp>
      <p:sp>
        <p:nvSpPr>
          <p:cNvPr id="34" name="TextBox 33"/>
          <p:cNvSpPr txBox="1"/>
          <p:nvPr/>
        </p:nvSpPr>
        <p:spPr>
          <a:xfrm>
            <a:off x="550545" y="3722370"/>
            <a:ext cx="10500995" cy="1903730"/>
          </a:xfrm>
          <a:prstGeom prst="rect">
            <a:avLst/>
          </a:prstGeom>
          <a:noFill/>
        </p:spPr>
        <p:txBody>
          <a:bodyPr wrap="square" rtlCol="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altLang="en-US">
                <a:latin typeface="Verdana" panose="020B0604030504040204" pitchFamily="34" charset="0"/>
                <a:ea typeface="Verdana" panose="020B0604030504040204" pitchFamily="34" charset="0"/>
              </a:rPr>
              <a:t>Main Goals </a:t>
            </a:r>
            <a:r>
              <a:rPr lang="en-IN" altLang="en-US">
                <a:latin typeface="Verdana" panose="020B0604030504040204" pitchFamily="34" charset="0"/>
                <a:ea typeface="Verdana" panose="020B0604030504040204" pitchFamily="34" charset="0"/>
              </a:rPr>
              <a:t>:</a:t>
            </a:r>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a:p>
            <a:r>
              <a:rPr lang="en-US" altLang="en-US">
                <a:latin typeface="Verdana" panose="020B0604030504040204" pitchFamily="34" charset="0"/>
                <a:ea typeface="Verdana" panose="020B0604030504040204" pitchFamily="34" charset="0"/>
                <a:sym typeface="+mn-ea"/>
              </a:rPr>
              <a:t>· </a:t>
            </a:r>
            <a:r>
              <a:rPr lang="en-US" altLang="en-US">
                <a:latin typeface="Verdana" panose="020B0604030504040204" pitchFamily="34" charset="0"/>
                <a:ea typeface="Verdana" panose="020B0604030504040204" pitchFamily="34" charset="0"/>
              </a:rPr>
              <a:t>Ensure system designed provides accurate real-time location of the vehicle using GPS.</a:t>
            </a:r>
            <a:endParaRPr lang="en-US" altLang="en-US">
              <a:latin typeface="Verdana" panose="020B0604030504040204" pitchFamily="34" charset="0"/>
              <a:ea typeface="Verdana" panose="020B0604030504040204" pitchFamily="34" charset="0"/>
            </a:endParaRPr>
          </a:p>
          <a:p>
            <a:r>
              <a:rPr lang="en-US" altLang="en-US">
                <a:latin typeface="Verdana" panose="020B0604030504040204" pitchFamily="34" charset="0"/>
                <a:ea typeface="Verdana" panose="020B0604030504040204" pitchFamily="34" charset="0"/>
                <a:sym typeface="+mn-ea"/>
              </a:rPr>
              <a:t>· </a:t>
            </a:r>
            <a:r>
              <a:rPr lang="en-US" altLang="en-US">
                <a:latin typeface="Verdana" panose="020B0604030504040204" pitchFamily="34" charset="0"/>
                <a:ea typeface="Verdana" panose="020B0604030504040204" pitchFamily="34" charset="0"/>
              </a:rPr>
              <a:t>Incoporate mapping services, such as Google Maps, to display vehicle location data.</a:t>
            </a:r>
            <a:endParaRPr lang="en-US" altLang="en-US">
              <a:latin typeface="Verdana" panose="020B0604030504040204" pitchFamily="34" charset="0"/>
              <a:ea typeface="Verdana" panose="020B0604030504040204" pitchFamily="34" charset="0"/>
            </a:endParaRPr>
          </a:p>
          <a:p>
            <a:r>
              <a:rPr lang="en-US" altLang="en-US">
                <a:latin typeface="Verdana" panose="020B0604030504040204" pitchFamily="34" charset="0"/>
                <a:ea typeface="Verdana" panose="020B0604030504040204" pitchFamily="34" charset="0"/>
                <a:sym typeface="+mn-ea"/>
              </a:rPr>
              <a:t>· </a:t>
            </a:r>
            <a:r>
              <a:rPr lang="en-US" altLang="en-US">
                <a:latin typeface="Verdana" panose="020B0604030504040204" pitchFamily="34" charset="0"/>
                <a:ea typeface="Verdana" panose="020B0604030504040204" pitchFamily="34" charset="0"/>
              </a:rPr>
              <a:t>Implementing the tracking features for both clients and the customers.</a:t>
            </a:r>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a:p>
            <a:r>
              <a:rPr lang="en-US" altLang="en-US">
                <a:latin typeface="Verdana" panose="020B0604030504040204" pitchFamily="34" charset="0"/>
                <a:ea typeface="Verdana" panose="020B0604030504040204" pitchFamily="34" charset="0"/>
              </a:rPr>
              <a:t>Additional Goals</a:t>
            </a:r>
            <a:r>
              <a:rPr lang="en-IN" altLang="en-US">
                <a:latin typeface="Verdana" panose="020B0604030504040204" pitchFamily="34" charset="0"/>
                <a:ea typeface="Verdana" panose="020B0604030504040204" pitchFamily="34" charset="0"/>
              </a:rPr>
              <a:t> : </a:t>
            </a:r>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a:p>
            <a:r>
              <a:rPr lang="en-US" altLang="en-US">
                <a:latin typeface="Verdana" panose="020B0604030504040204" pitchFamily="34" charset="0"/>
                <a:ea typeface="Verdana" panose="020B0604030504040204" pitchFamily="34" charset="0"/>
                <a:sym typeface="+mn-ea"/>
              </a:rPr>
              <a:t>· </a:t>
            </a:r>
            <a:r>
              <a:rPr lang="en-US" altLang="en-US">
                <a:latin typeface="Verdana" panose="020B0604030504040204" pitchFamily="34" charset="0"/>
                <a:ea typeface="Verdana" panose="020B0604030504040204" pitchFamily="34" charset="0"/>
              </a:rPr>
              <a:t>Ensure that the application is compatable for both iOS and Android platforms to reach a broader user base.</a:t>
            </a:r>
            <a:endParaRPr lang="en-US" altLang="en-US">
              <a:latin typeface="Verdana" panose="020B0604030504040204" pitchFamily="34" charset="0"/>
              <a:ea typeface="Verdana" panose="020B0604030504040204" pitchFamily="34" charset="0"/>
            </a:endParaRPr>
          </a:p>
          <a:p>
            <a:r>
              <a:rPr lang="en-US" altLang="en-US">
                <a:latin typeface="Verdana" panose="020B0604030504040204" pitchFamily="34" charset="0"/>
                <a:ea typeface="Verdana" panose="020B0604030504040204" pitchFamily="34" charset="0"/>
                <a:sym typeface="+mn-ea"/>
              </a:rPr>
              <a:t>· </a:t>
            </a:r>
            <a:r>
              <a:rPr lang="en-US" altLang="en-US">
                <a:latin typeface="Verdana" panose="020B0604030504040204" pitchFamily="34" charset="0"/>
                <a:ea typeface="Verdana" panose="020B0604030504040204" pitchFamily="34" charset="0"/>
              </a:rPr>
              <a:t>Enable the feedback system from client for enhancing customer support.</a:t>
            </a:r>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a:p>
            <a:endParaRPr lang="en-US" altLang="en-US">
              <a:latin typeface="Verdana" panose="020B0604030504040204" pitchFamily="34" charset="0"/>
              <a:ea typeface="Verdana" panose="020B0604030504040204" pitchFamily="34" charset="0"/>
            </a:endParaRPr>
          </a:p>
        </p:txBody>
      </p:sp>
      <p:sp>
        <p:nvSpPr>
          <p:cNvPr id="35" name="Slide Number Placeholder 34"/>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fld>
            <a:endParaRPr lang="en-US"/>
          </a:p>
        </p:txBody>
      </p:sp>
      <p:sp>
        <p:nvSpPr>
          <p:cNvPr id="2" name="Text Box 1"/>
          <p:cNvSpPr txBox="1"/>
          <p:nvPr/>
        </p:nvSpPr>
        <p:spPr>
          <a:xfrm>
            <a:off x="10776585" y="116205"/>
            <a:ext cx="6096000" cy="321945"/>
          </a:xfrm>
          <a:prstGeom prst="rect">
            <a:avLst/>
          </a:prstGeom>
          <a:noFill/>
        </p:spPr>
        <p:txBody>
          <a:bodyPr wrap="square" rtlCol="0" anchor="t">
            <a:spAutoFit/>
          </a:bodyPr>
          <a:p>
            <a:r>
              <a:rPr lang="en-US" sz="1500" b="1">
                <a:solidFill>
                  <a:srgbClr val="FF0000"/>
                </a:solidFill>
                <a:latin typeface="Cambria" panose="02040503050406030204" charset="0"/>
                <a:cs typeface="Cambria" panose="02040503050406030204" charset="0"/>
                <a:sym typeface="+mn-ea"/>
              </a:rPr>
              <a:t>REVIEW 1</a:t>
            </a:r>
            <a:endParaRPr lang="en-US" sz="1500" b="1">
              <a:solidFill>
                <a:srgbClr val="FF0000"/>
              </a:solidFill>
              <a:latin typeface="Cambria" panose="02040503050406030204" charset="0"/>
              <a:cs typeface="Cambria" panose="02040503050406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a:fld>
            <a:endParaRPr lang="en-US"/>
          </a:p>
        </p:txBody>
      </p:sp>
      <p:sp>
        <p:nvSpPr>
          <p:cNvPr id="4" name="Google Shape;125;p3"/>
          <p:cNvSpPr txBox="1"/>
          <p:nvPr/>
        </p:nvSpPr>
        <p:spPr>
          <a:xfrm>
            <a:off x="139065" y="207010"/>
            <a:ext cx="11807190" cy="602424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lnSpc>
                <a:spcPct val="100000"/>
              </a:lnSpc>
              <a:spcBef>
                <a:spcPct val="0"/>
              </a:spcBef>
              <a:spcAft>
                <a:spcPct val="0"/>
              </a:spcAft>
              <a:buNone/>
            </a:pPr>
            <a:r>
              <a:rPr lang="en-IN" b="1">
                <a:latin typeface="Verdana" panose="020B0604030504040204" pitchFamily="34" charset="0"/>
                <a:ea typeface="Verdana" panose="020B0604030504040204" pitchFamily="34" charset="0"/>
              </a:rPr>
              <a:t>Behaviour Diagram</a:t>
            </a:r>
            <a:endParaRPr lang="en-IN" b="1">
              <a:latin typeface="Verdana" panose="020B0604030504040204" pitchFamily="34" charset="0"/>
              <a:ea typeface="Verdana" panose="020B0604030504040204" pitchFamily="34" charset="0"/>
            </a:endParaRPr>
          </a:p>
          <a:p>
            <a:pPr marL="0" marR="0" lvl="0" indent="0" rtl="0">
              <a:lnSpc>
                <a:spcPct val="100000"/>
              </a:lnSpc>
              <a:spcBef>
                <a:spcPct val="0"/>
              </a:spcBef>
              <a:spcAft>
                <a:spcPct val="0"/>
              </a:spcAft>
              <a:buNone/>
            </a:pPr>
            <a:r>
              <a:rPr lang="en-IN" sz="1200">
                <a:latin typeface="Verdana" panose="020B0604030504040204" pitchFamily="34" charset="0"/>
                <a:ea typeface="Verdana" panose="020B0604030504040204" pitchFamily="34" charset="0"/>
              </a:rPr>
              <a:t>  </a:t>
            </a:r>
            <a:endParaRPr lang="en-IN" sz="1200">
              <a:latin typeface="Verdana" panose="020B0604030504040204" pitchFamily="34" charset="0"/>
              <a:ea typeface="Verdana" panose="020B0604030504040204" pitchFamily="34" charset="0"/>
            </a:endParaRPr>
          </a:p>
          <a:p>
            <a:pPr marL="0" marR="0" lvl="0" indent="0" rtl="0">
              <a:lnSpc>
                <a:spcPct val="100000"/>
              </a:lnSpc>
              <a:spcBef>
                <a:spcPct val="0"/>
              </a:spcBef>
              <a:spcAft>
                <a:spcPct val="0"/>
              </a:spcAft>
              <a:buNone/>
            </a:pPr>
            <a:r>
              <a:rPr lang="en-IN" sz="1200">
                <a:latin typeface="Verdana" panose="020B0604030504040204" pitchFamily="34" charset="0"/>
                <a:ea typeface="Verdana" panose="020B0604030504040204" pitchFamily="34" charset="0"/>
              </a:rPr>
              <a:t> </a:t>
            </a:r>
            <a:endParaRPr lang="en-IN" sz="1200">
              <a:latin typeface="Verdana" panose="020B0604030504040204" pitchFamily="34" charset="0"/>
              <a:ea typeface="Verdana" panose="020B0604030504040204" pitchFamily="34" charset="0"/>
            </a:endParaRPr>
          </a:p>
          <a:p>
            <a:pPr marR="0" lvl="0" rtl="0">
              <a:lnSpc>
                <a:spcPct val="100000"/>
              </a:lnSpc>
              <a:spcBef>
                <a:spcPct val="0"/>
              </a:spcBef>
              <a:spcAft>
                <a:spcPct val="0"/>
              </a:spcAft>
            </a:pPr>
            <a:endParaRPr lang="en-IN">
              <a:latin typeface="Verdana" panose="020B0604030504040204" pitchFamily="34" charset="0"/>
              <a:ea typeface="Verdana" panose="020B0604030504040204" pitchFamily="34" charset="0"/>
            </a:endParaRPr>
          </a:p>
        </p:txBody>
      </p:sp>
      <p:pic>
        <p:nvPicPr>
          <p:cNvPr id="7" name="Picture 31" descr="Picture2"/>
          <p:cNvPicPr>
            <a:picLocks noChangeAspect="1"/>
          </p:cNvPicPr>
          <p:nvPr/>
        </p:nvPicPr>
        <p:blipFill>
          <a:blip r:embed="rId1"/>
          <a:stretch>
            <a:fillRect/>
          </a:stretch>
        </p:blipFill>
        <p:spPr>
          <a:xfrm>
            <a:off x="430530" y="777240"/>
            <a:ext cx="3575685" cy="4874260"/>
          </a:xfrm>
          <a:prstGeom prst="rect">
            <a:avLst/>
          </a:prstGeom>
          <a:noFill/>
          <a:ln>
            <a:noFill/>
          </a:ln>
        </p:spPr>
      </p:pic>
      <p:sp>
        <p:nvSpPr>
          <p:cNvPr id="6" name="Text Box 5"/>
          <p:cNvSpPr txBox="1"/>
          <p:nvPr/>
        </p:nvSpPr>
        <p:spPr>
          <a:xfrm>
            <a:off x="4333875" y="842010"/>
            <a:ext cx="7612380" cy="5272405"/>
          </a:xfrm>
          <a:prstGeom prst="rect">
            <a:avLst/>
          </a:prstGeom>
        </p:spPr>
        <p:txBody>
          <a:bodyPr wrap="square">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altLang="zh-CN" sz="1800">
                <a:latin typeface="Cambria" panose="02040503050406030204" charset="0"/>
                <a:cs typeface="Cambria" panose="02040503050406030204" charset="0"/>
              </a:rPr>
              <a:t>The VTS integrates GSM, GPS, temperature and humidity sensors, and a load cell for monitoring and real-time updates.</a:t>
            </a:r>
            <a:endParaRPr lang="en-US" altLang="zh-CN" sz="1800">
              <a:latin typeface="Cambria" panose="02040503050406030204" charset="0"/>
              <a:cs typeface="Cambria" panose="02040503050406030204" charset="0"/>
            </a:endParaRPr>
          </a:p>
          <a:p>
            <a:endParaRPr lang="en-US" altLang="zh-CN" sz="1800">
              <a:latin typeface="Cambria" panose="02040503050406030204" charset="0"/>
              <a:cs typeface="Cambria" panose="02040503050406030204" charset="0"/>
            </a:endParaRPr>
          </a:p>
          <a:p>
            <a:r>
              <a:rPr lang="en-US" altLang="zh-CN" sz="1800">
                <a:latin typeface="Cambria" panose="02040503050406030204" charset="0"/>
                <a:cs typeface="Cambria" panose="02040503050406030204" charset="0"/>
              </a:rPr>
              <a:t>Initialization Step: The system activates the GSM, GPS modules, and sensors to prepare for data collection.</a:t>
            </a:r>
            <a:endParaRPr lang="en-US" altLang="zh-CN" sz="1800">
              <a:latin typeface="Cambria" panose="02040503050406030204" charset="0"/>
              <a:cs typeface="Cambria" panose="02040503050406030204" charset="0"/>
            </a:endParaRPr>
          </a:p>
          <a:p>
            <a:endParaRPr lang="en-US" altLang="zh-CN" sz="1800">
              <a:latin typeface="Cambria" panose="02040503050406030204" charset="0"/>
              <a:cs typeface="Cambria" panose="02040503050406030204" charset="0"/>
            </a:endParaRPr>
          </a:p>
          <a:p>
            <a:r>
              <a:rPr lang="en-US" altLang="zh-CN" sz="1800">
                <a:latin typeface="Cambria" panose="02040503050406030204" charset="0"/>
                <a:cs typeface="Cambria" panose="02040503050406030204" charset="0"/>
              </a:rPr>
              <a:t>Waiting for User Request: </a:t>
            </a:r>
            <a:endParaRPr lang="en-US" altLang="zh-CN" sz="1800">
              <a:latin typeface="Cambria" panose="02040503050406030204" charset="0"/>
              <a:cs typeface="Cambria" panose="02040503050406030204" charset="0"/>
            </a:endParaRPr>
          </a:p>
          <a:p>
            <a:r>
              <a:rPr lang="en-US" altLang="zh-CN" sz="1800">
                <a:latin typeface="Cambria" panose="02040503050406030204" charset="0"/>
                <a:cs typeface="Cambria" panose="02040503050406030204" charset="0"/>
              </a:rPr>
              <a:t>The system remains idle until it receives a valid user request.</a:t>
            </a:r>
            <a:endParaRPr lang="en-US" altLang="zh-CN" sz="1800">
              <a:latin typeface="Cambria" panose="02040503050406030204" charset="0"/>
              <a:cs typeface="Cambria" panose="02040503050406030204" charset="0"/>
            </a:endParaRPr>
          </a:p>
          <a:p>
            <a:endParaRPr lang="en-US" altLang="zh-CN" sz="1800">
              <a:latin typeface="Cambria" panose="02040503050406030204" charset="0"/>
              <a:cs typeface="Cambria" panose="02040503050406030204" charset="0"/>
            </a:endParaRPr>
          </a:p>
          <a:p>
            <a:r>
              <a:rPr lang="en-US" altLang="zh-CN" sz="1800">
                <a:latin typeface="Cambria" panose="02040503050406030204" charset="0"/>
                <a:cs typeface="Cambria" panose="02040503050406030204" charset="0"/>
              </a:rPr>
              <a:t>Processing the Request:</a:t>
            </a:r>
            <a:r>
              <a:rPr lang="en-IN" altLang="en-US" sz="1800">
                <a:latin typeface="Cambria" panose="02040503050406030204" charset="0"/>
                <a:cs typeface="Cambria" panose="02040503050406030204" charset="0"/>
              </a:rPr>
              <a:t> </a:t>
            </a:r>
            <a:endParaRPr lang="en-IN" altLang="en-US" sz="1800">
              <a:latin typeface="Cambria" panose="02040503050406030204" charset="0"/>
              <a:cs typeface="Cambria" panose="02040503050406030204" charset="0"/>
            </a:endParaRPr>
          </a:p>
          <a:p>
            <a:r>
              <a:rPr lang="en-US" altLang="zh-CN" sz="1800">
                <a:latin typeface="Cambria" panose="02040503050406030204" charset="0"/>
                <a:cs typeface="Cambria" panose="02040503050406030204" charset="0"/>
              </a:rPr>
              <a:t>The GPS module retrieves the vehicle's location.</a:t>
            </a:r>
            <a:endParaRPr lang="en-US" altLang="zh-CN" sz="1800">
              <a:latin typeface="Cambria" panose="02040503050406030204" charset="0"/>
              <a:cs typeface="Cambria" panose="02040503050406030204" charset="0"/>
            </a:endParaRPr>
          </a:p>
          <a:p>
            <a:pPr indent="0">
              <a:buFont typeface="Arial" panose="020B0604020202020204"/>
              <a:buNone/>
            </a:pPr>
            <a:r>
              <a:rPr lang="en-US" altLang="zh-CN" sz="1800">
                <a:latin typeface="Cambria" panose="02040503050406030204" charset="0"/>
                <a:cs typeface="Cambria" panose="02040503050406030204" charset="0"/>
              </a:rPr>
              <a:t>Sensors collect data on temperature, humidity, and weight.</a:t>
            </a:r>
            <a:endParaRPr lang="en-US" altLang="zh-CN" sz="1800">
              <a:latin typeface="Cambria" panose="02040503050406030204" charset="0"/>
              <a:cs typeface="Cambria" panose="02040503050406030204" charset="0"/>
            </a:endParaRPr>
          </a:p>
          <a:p>
            <a:pPr indent="0">
              <a:buFont typeface="Arial" panose="020B0604020202020204"/>
              <a:buNone/>
            </a:pPr>
            <a:endParaRPr lang="en-US" altLang="zh-CN" sz="1800">
              <a:latin typeface="Cambria" panose="02040503050406030204" charset="0"/>
              <a:cs typeface="Cambria" panose="02040503050406030204" charset="0"/>
            </a:endParaRPr>
          </a:p>
          <a:p>
            <a:r>
              <a:rPr lang="en-US" altLang="zh-CN" sz="1800">
                <a:latin typeface="Cambria" panose="02040503050406030204" charset="0"/>
                <a:cs typeface="Cambria" panose="02040503050406030204" charset="0"/>
              </a:rPr>
              <a:t>Transmitting Information:</a:t>
            </a:r>
            <a:r>
              <a:rPr lang="en-IN" altLang="en-US" sz="1800">
                <a:latin typeface="Cambria" panose="02040503050406030204" charset="0"/>
                <a:cs typeface="Cambria" panose="02040503050406030204" charset="0"/>
              </a:rPr>
              <a:t> </a:t>
            </a:r>
            <a:r>
              <a:rPr lang="en-US" altLang="zh-CN" sz="1800">
                <a:latin typeface="Cambria" panose="02040503050406030204" charset="0"/>
                <a:cs typeface="Cambria" panose="02040503050406030204" charset="0"/>
              </a:rPr>
              <a:t>GSM module sends an SMS with location, environmental conditions, and weight details to the user's mobile.</a:t>
            </a:r>
            <a:endParaRPr lang="en-US" altLang="zh-CN" sz="1800">
              <a:latin typeface="Cambria" panose="02040503050406030204" charset="0"/>
              <a:cs typeface="Cambria" panose="02040503050406030204" charset="0"/>
            </a:endParaRPr>
          </a:p>
          <a:p>
            <a:pPr indent="0">
              <a:buFont typeface="Arial" panose="020B0604020202020204"/>
              <a:buNone/>
            </a:pPr>
            <a:endParaRPr lang="en-US" altLang="zh-CN" sz="1800">
              <a:latin typeface="Cambria" panose="02040503050406030204" charset="0"/>
              <a:cs typeface="Cambria" panose="02040503050406030204" charset="0"/>
            </a:endParaRPr>
          </a:p>
          <a:p>
            <a:r>
              <a:rPr lang="en-US" altLang="zh-CN" sz="1800">
                <a:latin typeface="Cambria" panose="02040503050406030204" charset="0"/>
                <a:cs typeface="Cambria" panose="02040503050406030204" charset="0"/>
              </a:rPr>
              <a:t>Reset for Next Cycle: The system resets after sending the information to handle subsequent user requests.</a:t>
            </a:r>
            <a:endParaRPr lang="en-US" altLang="zh-CN" sz="1800">
              <a:latin typeface="Cambria" panose="02040503050406030204" charset="0"/>
              <a:cs typeface="Cambria" panose="02040503050406030204" charset="0"/>
            </a:endParaRPr>
          </a:p>
        </p:txBody>
      </p:sp>
      <p:sp>
        <p:nvSpPr>
          <p:cNvPr id="9" name="Text Box 8"/>
          <p:cNvSpPr txBox="1"/>
          <p:nvPr/>
        </p:nvSpPr>
        <p:spPr>
          <a:xfrm>
            <a:off x="430530" y="5651500"/>
            <a:ext cx="3641090" cy="579755"/>
          </a:xfrm>
          <a:prstGeom prst="rect">
            <a:avLst/>
          </a:prstGeom>
          <a:noFill/>
        </p:spPr>
        <p:txBody>
          <a:bodyPr wrap="square" rtlCol="0" anchor="t">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IN" altLang="en-US" sz="1300" b="1">
                <a:latin typeface="Cambria" panose="02040503050406030204" charset="0"/>
                <a:cs typeface="Cambria" panose="02040503050406030204" charset="0"/>
                <a:sym typeface="+mn-ea"/>
              </a:rPr>
              <a:t>Fig: F</a:t>
            </a:r>
            <a:r>
              <a:rPr lang="en-US" altLang="zh-CN" sz="1300" b="1">
                <a:latin typeface="Cambria" panose="02040503050406030204" charset="0"/>
                <a:cs typeface="Cambria" panose="02040503050406030204" charset="0"/>
                <a:sym typeface="+mn-ea"/>
              </a:rPr>
              <a:t>lowchart illustrat</a:t>
            </a:r>
            <a:r>
              <a:rPr lang="en-IN" altLang="en-US" sz="1300" b="1">
                <a:latin typeface="Cambria" panose="02040503050406030204" charset="0"/>
                <a:cs typeface="Cambria" panose="02040503050406030204" charset="0"/>
                <a:sym typeface="+mn-ea"/>
              </a:rPr>
              <a:t>ing </a:t>
            </a:r>
            <a:r>
              <a:rPr lang="en-US" altLang="zh-CN" sz="1300" b="1">
                <a:latin typeface="Cambria" panose="02040503050406030204" charset="0"/>
                <a:cs typeface="Cambria" panose="02040503050406030204" charset="0"/>
                <a:sym typeface="+mn-ea"/>
              </a:rPr>
              <a:t>algorithm for VTS</a:t>
            </a:r>
            <a:r>
              <a:rPr lang="en-US" altLang="zh-CN" sz="1300">
                <a:latin typeface="Cambria" panose="02040503050406030204" charset="0"/>
                <a:cs typeface="Cambria" panose="02040503050406030204" charset="0"/>
                <a:sym typeface="+mn-ea"/>
              </a:rPr>
              <a:t>.</a:t>
            </a:r>
            <a:endParaRPr lang="en-US" altLang="zh-CN" sz="1300">
              <a:latin typeface="Cambria" panose="02040503050406030204" charset="0"/>
              <a:cs typeface="Cambria" panose="02040503050406030204" charset="0"/>
              <a:sym typeface="+mn-ea"/>
            </a:endParaRPr>
          </a:p>
        </p:txBody>
      </p:sp>
      <p:sp>
        <p:nvSpPr>
          <p:cNvPr id="2" name="Text Box 1"/>
          <p:cNvSpPr txBox="1"/>
          <p:nvPr/>
        </p:nvSpPr>
        <p:spPr>
          <a:xfrm>
            <a:off x="10848975" y="188595"/>
            <a:ext cx="2296160" cy="321945"/>
          </a:xfrm>
          <a:prstGeom prst="rect">
            <a:avLst/>
          </a:prstGeom>
          <a:noFill/>
        </p:spPr>
        <p:txBody>
          <a:bodyPr wrap="square" rtlCol="0">
            <a:spAutoFit/>
          </a:bodyPr>
          <a:p>
            <a:r>
              <a:rPr lang="en-US" sz="1500" b="1">
                <a:solidFill>
                  <a:srgbClr val="FF0000"/>
                </a:solidFill>
                <a:latin typeface="Cambria" panose="02040503050406030204" charset="0"/>
                <a:cs typeface="Cambria" panose="02040503050406030204" charset="0"/>
              </a:rPr>
              <a:t>REVIEW 2</a:t>
            </a:r>
            <a:endParaRPr lang="en-US" sz="1500" b="1">
              <a:solidFill>
                <a:srgbClr val="FF0000"/>
              </a:solidFill>
              <a:latin typeface="Cambria" panose="02040503050406030204" charset="0"/>
              <a:cs typeface="Cambria" panose="02040503050406030204"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a:fld>
            <a:endParaRPr lang="en-US"/>
          </a:p>
        </p:txBody>
      </p:sp>
      <p:pic>
        <p:nvPicPr>
          <p:cNvPr id="4" name="Picture 29"/>
          <p:cNvPicPr>
            <a:picLocks noChangeAspect="1"/>
          </p:cNvPicPr>
          <p:nvPr/>
        </p:nvPicPr>
        <p:blipFill>
          <a:blip r:embed="rId1"/>
          <a:stretch>
            <a:fillRect/>
          </a:stretch>
        </p:blipFill>
        <p:spPr>
          <a:xfrm>
            <a:off x="448945" y="1613535"/>
            <a:ext cx="6736715" cy="3042920"/>
          </a:xfrm>
          <a:prstGeom prst="rect">
            <a:avLst/>
          </a:prstGeom>
          <a:noFill/>
          <a:ln>
            <a:noFill/>
          </a:ln>
        </p:spPr>
      </p:pic>
      <p:sp>
        <p:nvSpPr>
          <p:cNvPr id="7" name="Text Box 6"/>
          <p:cNvSpPr txBox="1"/>
          <p:nvPr/>
        </p:nvSpPr>
        <p:spPr>
          <a:xfrm>
            <a:off x="448945" y="4725670"/>
            <a:ext cx="6736715" cy="296545"/>
          </a:xfrm>
          <a:prstGeom prst="rect">
            <a:avLst/>
          </a:prstGeom>
        </p:spPr>
        <p:txBody>
          <a:bodyPr wrap="square">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indent="382270" algn="just" defTabSz="266700">
              <a:lnSpc>
                <a:spcPts val="1600"/>
              </a:lnSpc>
              <a:spcBef>
                <a:spcPts val="100"/>
              </a:spcBef>
              <a:spcAft>
                <a:spcPts val="200"/>
              </a:spcAft>
            </a:pPr>
            <a:r>
              <a:rPr lang="en-US" altLang="zh-CN" sz="1300" b="1">
                <a:latin typeface="Cambria" panose="02040503050406030204" charset="0"/>
                <a:ea typeface="SimSun" panose="02010600030101010101" pitchFamily="2" charset="-122"/>
                <a:cs typeface="Cambria" panose="02040503050406030204" charset="0"/>
              </a:rPr>
              <a:t>Fig: Integrated Mobile Application for End-to-End Value Chain Management</a:t>
            </a:r>
            <a:endParaRPr lang="en-US" altLang="zh-CN" sz="1300" b="1">
              <a:latin typeface="Cambria" panose="02040503050406030204" charset="0"/>
              <a:ea typeface="SimSun" panose="02010600030101010101" pitchFamily="2" charset="-122"/>
              <a:cs typeface="Cambria" panose="02040503050406030204" charset="0"/>
            </a:endParaRPr>
          </a:p>
        </p:txBody>
      </p:sp>
      <p:sp>
        <p:nvSpPr>
          <p:cNvPr id="8" name="Text Box 7"/>
          <p:cNvSpPr txBox="1"/>
          <p:nvPr/>
        </p:nvSpPr>
        <p:spPr>
          <a:xfrm>
            <a:off x="2846705" y="847090"/>
            <a:ext cx="6096000" cy="306705"/>
          </a:xfrm>
          <a:prstGeom prst="rect">
            <a:avLst/>
          </a:prstGeom>
          <a:noFill/>
        </p:spPr>
        <p:txBody>
          <a:bodyPr wrap="square" rtlCol="0" anchor="t">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lnSpc>
                <a:spcPct val="100000"/>
              </a:lnSpc>
              <a:spcBef>
                <a:spcPct val="0"/>
              </a:spcBef>
              <a:spcAft>
                <a:spcPct val="0"/>
              </a:spcAft>
              <a:buNone/>
            </a:pPr>
            <a:r>
              <a:rPr lang="en-IN" b="1">
                <a:latin typeface="Verdana" panose="020B0604030504040204" pitchFamily="34" charset="0"/>
                <a:ea typeface="Verdana" panose="020B0604030504040204" pitchFamily="34" charset="0"/>
                <a:sym typeface="+mn-ea"/>
              </a:rPr>
              <a:t>Behaviour Diagram</a:t>
            </a:r>
            <a:endParaRPr lang="en-IN" b="1">
              <a:latin typeface="Verdana" panose="020B0604030504040204" pitchFamily="34" charset="0"/>
              <a:ea typeface="Verdana" panose="020B0604030504040204" pitchFamily="34" charset="0"/>
              <a:sym typeface="+mn-ea"/>
            </a:endParaRPr>
          </a:p>
        </p:txBody>
      </p:sp>
      <p:sp>
        <p:nvSpPr>
          <p:cNvPr id="9" name="Text Box 8"/>
          <p:cNvSpPr txBox="1"/>
          <p:nvPr/>
        </p:nvSpPr>
        <p:spPr>
          <a:xfrm>
            <a:off x="7525385" y="2134235"/>
            <a:ext cx="4217670" cy="2000885"/>
          </a:xfrm>
          <a:prstGeom prst="rect">
            <a:avLst/>
          </a:prstGeom>
        </p:spPr>
        <p:txBody>
          <a:bodyPr wrap="square">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defTabSz="266700">
              <a:lnSpc>
                <a:spcPts val="1600"/>
              </a:lnSpc>
              <a:spcBef>
                <a:spcPts val="100"/>
              </a:spcBef>
              <a:spcAft>
                <a:spcPts val="200"/>
              </a:spcAft>
            </a:pPr>
            <a:r>
              <a:rPr lang="en-US" altLang="zh-CN" sz="1600">
                <a:latin typeface="Bookman Old Style" panose="02050604050505020204"/>
                <a:ea typeface="SimSun" panose="02010600030101010101" pitchFamily="2" charset="-122"/>
              </a:rPr>
              <a:t>A user-friendly mobile app will be designed for easy access to monitoring data and system controls. </a:t>
            </a:r>
            <a:endParaRPr lang="en-US" altLang="zh-CN" sz="1600">
              <a:latin typeface="Bookman Old Style" panose="02050604050505020204"/>
              <a:ea typeface="SimSun" panose="02010600030101010101" pitchFamily="2" charset="-122"/>
            </a:endParaRPr>
          </a:p>
          <a:p>
            <a:pPr algn="just" defTabSz="266700">
              <a:lnSpc>
                <a:spcPts val="1600"/>
              </a:lnSpc>
              <a:spcBef>
                <a:spcPts val="100"/>
              </a:spcBef>
              <a:spcAft>
                <a:spcPts val="200"/>
              </a:spcAft>
            </a:pPr>
            <a:endParaRPr lang="en-US" altLang="zh-CN" sz="1600">
              <a:latin typeface="Bookman Old Style" panose="02050604050505020204"/>
              <a:ea typeface="SimSun" panose="02010600030101010101" pitchFamily="2" charset="-122"/>
            </a:endParaRPr>
          </a:p>
          <a:p>
            <a:pPr algn="just" defTabSz="266700">
              <a:lnSpc>
                <a:spcPts val="1600"/>
              </a:lnSpc>
              <a:spcBef>
                <a:spcPts val="100"/>
              </a:spcBef>
              <a:spcAft>
                <a:spcPts val="200"/>
              </a:spcAft>
            </a:pPr>
            <a:r>
              <a:rPr lang="en-US" altLang="zh-CN" sz="1600">
                <a:latin typeface="Bookman Old Style" panose="02050604050505020204"/>
                <a:ea typeface="SimSun" panose="02010600030101010101" pitchFamily="2" charset="-122"/>
              </a:rPr>
              <a:t>The system will sense and address product requirements across the value chain, from the farming field to customer hands.</a:t>
            </a:r>
            <a:endParaRPr lang="en-US" altLang="zh-CN" sz="1600">
              <a:latin typeface="Bookman Old Style" panose="02050604050505020204"/>
              <a:ea typeface="SimSun" panose="02010600030101010101" pitchFamily="2" charset="-122"/>
            </a:endParaRPr>
          </a:p>
        </p:txBody>
      </p:sp>
      <p:sp>
        <p:nvSpPr>
          <p:cNvPr id="2" name="Text Box 1"/>
          <p:cNvSpPr txBox="1"/>
          <p:nvPr/>
        </p:nvSpPr>
        <p:spPr>
          <a:xfrm>
            <a:off x="10776585" y="188595"/>
            <a:ext cx="2296160" cy="321945"/>
          </a:xfrm>
          <a:prstGeom prst="rect">
            <a:avLst/>
          </a:prstGeom>
          <a:noFill/>
        </p:spPr>
        <p:txBody>
          <a:bodyPr wrap="square" rtlCol="0">
            <a:spAutoFit/>
          </a:bodyPr>
          <a:p>
            <a:r>
              <a:rPr lang="en-US" sz="1500" b="1">
                <a:solidFill>
                  <a:srgbClr val="FF0000"/>
                </a:solidFill>
                <a:latin typeface="Cambria" panose="02040503050406030204" charset="0"/>
                <a:cs typeface="Cambria" panose="02040503050406030204" charset="0"/>
              </a:rPr>
              <a:t>REVIEW 2</a:t>
            </a:r>
            <a:endParaRPr lang="en-US" sz="1500" b="1">
              <a:solidFill>
                <a:srgbClr val="FF0000"/>
              </a:solidFill>
              <a:latin typeface="Cambria" panose="02040503050406030204" charset="0"/>
              <a:cs typeface="Cambria" panose="02040503050406030204" charset="0"/>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ct val="0"/>
              </a:spcBef>
              <a:spcAft>
                <a:spcPct val="0"/>
              </a:spcAft>
              <a:buNone/>
            </a:pPr>
            <a:fld id="{00000000-1234-1234-1234-123412341234}" type="slidenum">
              <a:rPr lang="en-US"/>
            </a:fld>
            <a:endParaRPr lang="en-US"/>
          </a:p>
        </p:txBody>
      </p:sp>
      <p:sp>
        <p:nvSpPr>
          <p:cNvPr id="4" name="Text Box 3"/>
          <p:cNvSpPr txBox="1"/>
          <p:nvPr/>
        </p:nvSpPr>
        <p:spPr>
          <a:xfrm>
            <a:off x="10920730" y="188595"/>
            <a:ext cx="2296160" cy="337185"/>
          </a:xfrm>
          <a:prstGeom prst="rect">
            <a:avLst/>
          </a:prstGeom>
          <a:noFill/>
        </p:spPr>
        <p:txBody>
          <a:bodyPr wrap="square" rtlCol="0">
            <a:noAutofit/>
          </a:bodyPr>
          <a:p>
            <a:r>
              <a:rPr lang="en-US" sz="1500" b="1">
                <a:solidFill>
                  <a:srgbClr val="FF0000"/>
                </a:solidFill>
                <a:latin typeface="Cambria" panose="02040503050406030204" charset="0"/>
                <a:cs typeface="Cambria" panose="02040503050406030204" charset="0"/>
              </a:rPr>
              <a:t>REVIEW 2</a:t>
            </a:r>
            <a:endParaRPr lang="en-US" sz="1500" b="1">
              <a:solidFill>
                <a:srgbClr val="FF0000"/>
              </a:solidFill>
              <a:latin typeface="Cambria" panose="02040503050406030204" charset="0"/>
              <a:cs typeface="Cambria" panose="02040503050406030204" charset="0"/>
            </a:endParaRPr>
          </a:p>
        </p:txBody>
      </p:sp>
      <p:sp>
        <p:nvSpPr>
          <p:cNvPr id="10" name="Text Box 9"/>
          <p:cNvSpPr txBox="1"/>
          <p:nvPr/>
        </p:nvSpPr>
        <p:spPr>
          <a:xfrm>
            <a:off x="6096000" y="3068955"/>
            <a:ext cx="5052060" cy="2447925"/>
          </a:xfrm>
          <a:prstGeom prst="rect">
            <a:avLst/>
          </a:prstGeom>
          <a:noFill/>
        </p:spPr>
        <p:txBody>
          <a:bodyPr wrap="square" rtlCol="0" anchor="t">
            <a:noAutofit/>
          </a:bodyPr>
          <a:p>
            <a:r>
              <a:rPr lang="en-IN" altLang="en-US" sz="1500" b="1">
                <a:latin typeface="Cambria" panose="02040503050406030204" charset="0"/>
                <a:cs typeface="Cambria" panose="02040503050406030204" charset="0"/>
                <a:sym typeface="+mn-ea"/>
              </a:rPr>
              <a:t>APPLICATION FEATURES: </a:t>
            </a:r>
            <a:endParaRPr lang="en-IN" altLang="en-US" sz="1500" b="1">
              <a:latin typeface="Cambria" panose="02040503050406030204" charset="0"/>
              <a:cs typeface="Cambria" panose="02040503050406030204" charset="0"/>
              <a:sym typeface="+mn-ea"/>
            </a:endParaRPr>
          </a:p>
          <a:p>
            <a:endParaRPr lang="en-IN" altLang="en-US" sz="1500" b="1">
              <a:latin typeface="Cambria" panose="02040503050406030204" charset="0"/>
              <a:cs typeface="Cambria" panose="02040503050406030204" charset="0"/>
              <a:sym typeface="+mn-ea"/>
            </a:endParaRPr>
          </a:p>
          <a:p>
            <a:pPr marL="285750" indent="-285750">
              <a:buFont typeface="Wingdings" panose="05000000000000000000" charset="0"/>
              <a:buChar char="§"/>
            </a:pPr>
            <a:r>
              <a:rPr lang="en-IN" altLang="en-US" sz="1500" b="1">
                <a:latin typeface="Cambria" panose="02040503050406030204" charset="0"/>
                <a:cs typeface="Cambria" panose="02040503050406030204" charset="0"/>
                <a:sym typeface="+mn-ea"/>
              </a:rPr>
              <a:t>SUPPORTS BOTH ANDRIOD &amp; IOS </a:t>
            </a:r>
            <a:endParaRPr lang="en-IN" altLang="en-US" sz="1500" b="1">
              <a:latin typeface="Cambria" panose="02040503050406030204" charset="0"/>
              <a:cs typeface="Cambria" panose="02040503050406030204" charset="0"/>
              <a:sym typeface="+mn-ea"/>
            </a:endParaRPr>
          </a:p>
          <a:p>
            <a:pPr marL="285750" indent="-285750">
              <a:buFont typeface="Wingdings" panose="05000000000000000000" charset="0"/>
              <a:buChar char="§"/>
            </a:pPr>
            <a:r>
              <a:rPr lang="en-IN" altLang="en-US" sz="1500" b="1">
                <a:latin typeface="Cambria" panose="02040503050406030204" charset="0"/>
                <a:cs typeface="Cambria" panose="02040503050406030204" charset="0"/>
                <a:sym typeface="+mn-ea"/>
              </a:rPr>
              <a:t>RECIEVES FEEDBACK VIA EMAIL</a:t>
            </a:r>
            <a:endParaRPr lang="en-IN" altLang="en-US" sz="1500" b="1">
              <a:latin typeface="Cambria" panose="02040503050406030204" charset="0"/>
              <a:cs typeface="Cambria" panose="02040503050406030204" charset="0"/>
              <a:sym typeface="+mn-ea"/>
            </a:endParaRPr>
          </a:p>
          <a:p>
            <a:pPr marL="285750" indent="-285750">
              <a:buFont typeface="Wingdings" panose="05000000000000000000" charset="0"/>
              <a:buChar char="§"/>
            </a:pPr>
            <a:r>
              <a:rPr lang="en-IN" altLang="en-US" sz="1500" b="1">
                <a:latin typeface="Cambria" panose="02040503050406030204" charset="0"/>
                <a:cs typeface="Cambria" panose="02040503050406030204" charset="0"/>
                <a:sym typeface="+mn-ea"/>
              </a:rPr>
              <a:t>RECIEVES ACCOUNT LOGIN DETAILS VIA EMAIL</a:t>
            </a:r>
            <a:endParaRPr lang="en-IN" altLang="en-US" sz="1500" b="1">
              <a:latin typeface="Cambria" panose="02040503050406030204" charset="0"/>
              <a:cs typeface="Cambria" panose="02040503050406030204" charset="0"/>
              <a:sym typeface="+mn-ea"/>
            </a:endParaRPr>
          </a:p>
          <a:p>
            <a:pPr marL="285750" indent="-285750">
              <a:buFont typeface="Wingdings" panose="05000000000000000000" charset="0"/>
              <a:buChar char="§"/>
            </a:pPr>
            <a:r>
              <a:rPr lang="en-IN" altLang="en-US" sz="1500" b="1">
                <a:latin typeface="Cambria" panose="02040503050406030204" charset="0"/>
                <a:cs typeface="Cambria" panose="02040503050406030204" charset="0"/>
                <a:sym typeface="+mn-ea"/>
              </a:rPr>
              <a:t>CAN BE INSTALLED OR USED AS WEB APPLICATION</a:t>
            </a:r>
            <a:endParaRPr lang="en-IN" altLang="en-US" sz="1500" b="1">
              <a:latin typeface="Cambria" panose="02040503050406030204" charset="0"/>
              <a:cs typeface="Cambria" panose="02040503050406030204" charset="0"/>
              <a:sym typeface="+mn-ea"/>
            </a:endParaRPr>
          </a:p>
          <a:p>
            <a:pPr marL="285750" indent="-285750">
              <a:buFont typeface="Wingdings" panose="05000000000000000000" charset="0"/>
              <a:buChar char="§"/>
            </a:pPr>
            <a:r>
              <a:rPr lang="en-IN" altLang="en-US" sz="1500" b="1">
                <a:latin typeface="Cambria" panose="02040503050406030204" charset="0"/>
                <a:cs typeface="Cambria" panose="02040503050406030204" charset="0"/>
                <a:sym typeface="+mn-ea"/>
              </a:rPr>
              <a:t>COMPATIBLE FOR BOTH DESKTOP AND MOBILE PLATFORMS</a:t>
            </a:r>
            <a:endParaRPr lang="en-IN" altLang="en-US" sz="1500" b="1">
              <a:latin typeface="Cambria" panose="02040503050406030204" charset="0"/>
              <a:cs typeface="Cambria" panose="02040503050406030204" charset="0"/>
              <a:sym typeface="+mn-ea"/>
            </a:endParaRPr>
          </a:p>
          <a:p>
            <a:r>
              <a:rPr lang="en-IN" altLang="en-US" sz="1500" b="1">
                <a:latin typeface="Cambria" panose="02040503050406030204" charset="0"/>
                <a:cs typeface="Cambria" panose="02040503050406030204" charset="0"/>
                <a:sym typeface="+mn-ea"/>
              </a:rPr>
              <a:t> </a:t>
            </a:r>
            <a:endParaRPr lang="en-IN" altLang="en-US" sz="1500" b="1">
              <a:latin typeface="Cambria" panose="02040503050406030204" charset="0"/>
              <a:cs typeface="Cambria" panose="02040503050406030204" charset="0"/>
              <a:sym typeface="+mn-ea"/>
            </a:endParaRPr>
          </a:p>
        </p:txBody>
      </p:sp>
      <p:pic>
        <p:nvPicPr>
          <p:cNvPr id="19" name="Picture 18"/>
          <p:cNvPicPr>
            <a:picLocks noChangeAspect="1"/>
          </p:cNvPicPr>
          <p:nvPr/>
        </p:nvPicPr>
        <p:blipFill>
          <a:blip r:embed="rId1"/>
          <a:srcRect l="9116" t="9632" r="11185" b="7338"/>
          <a:stretch>
            <a:fillRect/>
          </a:stretch>
        </p:blipFill>
        <p:spPr>
          <a:xfrm>
            <a:off x="6096000" y="476250"/>
            <a:ext cx="2468245" cy="2385695"/>
          </a:xfrm>
          <a:prstGeom prst="rect">
            <a:avLst/>
          </a:prstGeom>
        </p:spPr>
      </p:pic>
      <p:pic>
        <p:nvPicPr>
          <p:cNvPr id="15" name="Picture 15" descr="WhatsApp Image 2025-03-11 at 13.10.54_e70ddf10"/>
          <p:cNvPicPr>
            <a:picLocks noChangeAspect="1"/>
          </p:cNvPicPr>
          <p:nvPr/>
        </p:nvPicPr>
        <p:blipFill>
          <a:blip r:embed="rId2"/>
          <a:stretch>
            <a:fillRect/>
          </a:stretch>
        </p:blipFill>
        <p:spPr>
          <a:xfrm>
            <a:off x="407670" y="476250"/>
            <a:ext cx="5483225" cy="54832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Placeholder 3"/>
          <p:cNvPicPr>
            <a:picLocks noChangeAspect="1"/>
          </p:cNvPicPr>
          <p:nvPr>
            <p:ph type="pic" idx="2"/>
          </p:nvPr>
        </p:nvPicPr>
        <p:blipFill>
          <a:blip r:embed="rId1"/>
          <a:stretch>
            <a:fillRect/>
          </a:stretch>
        </p:blipFill>
        <p:spPr>
          <a:xfrm>
            <a:off x="551815" y="549275"/>
            <a:ext cx="9737090" cy="5477510"/>
          </a:xfrm>
          <a:prstGeom prst="rect">
            <a:avLst/>
          </a:prstGeom>
        </p:spPr>
      </p:pic>
      <p:sp>
        <p:nvSpPr>
          <p:cNvPr id="3" name="Slide Number Placeholder 2"/>
          <p:cNvSpPr>
            <a:spLocks noGrp="1"/>
          </p:cNvSpPr>
          <p:nvPr>
            <p:ph type="sldNum" idx="12"/>
          </p:nvPr>
        </p:nvSpPr>
        <p:spPr/>
        <p:txBody>
          <a:bodyPr/>
          <a:p>
            <a:pPr marL="0" lvl="0" indent="0" algn="r" rtl="0">
              <a:spcBef>
                <a:spcPct val="0"/>
              </a:spcBef>
              <a:spcAft>
                <a:spcPct val="0"/>
              </a:spcAft>
              <a:buNone/>
            </a:pPr>
            <a:fld id="{00000000-1234-1234-1234-123412341234}" type="slidenum">
              <a:rPr lang="en-US"/>
            </a:fld>
            <a:endParaRPr lang="en-US"/>
          </a:p>
        </p:txBody>
      </p:sp>
      <p:sp>
        <p:nvSpPr>
          <p:cNvPr id="5" name="Text Box 4"/>
          <p:cNvSpPr txBox="1"/>
          <p:nvPr/>
        </p:nvSpPr>
        <p:spPr>
          <a:xfrm>
            <a:off x="10560685" y="180975"/>
            <a:ext cx="4528820" cy="368300"/>
          </a:xfrm>
          <a:prstGeom prst="rect">
            <a:avLst/>
          </a:prstGeom>
          <a:noFill/>
        </p:spPr>
        <p:txBody>
          <a:bodyPr wrap="square" rtlCol="0" anchor="t">
            <a:spAutoFit/>
          </a:bodyPr>
          <a:p>
            <a:pPr marR="0" lvl="0" indent="0" rtl="0">
              <a:lnSpc>
                <a:spcPct val="100000"/>
              </a:lnSpc>
              <a:spcBef>
                <a:spcPct val="0"/>
              </a:spcBef>
              <a:spcAft>
                <a:spcPct val="0"/>
              </a:spcAft>
              <a:buFont typeface="Arial" panose="020B0604020202020204" pitchFamily="34" charset="0"/>
              <a:buNone/>
            </a:pPr>
            <a:r>
              <a:rPr lang="en-US" b="1">
                <a:solidFill>
                  <a:srgbClr val="FF0000"/>
                </a:solidFill>
                <a:latin typeface="Cambria" panose="02040503050406030204" charset="0"/>
                <a:cs typeface="Cambria" panose="02040503050406030204" charset="0"/>
                <a:sym typeface="+mn-ea"/>
              </a:rPr>
              <a:t>REVIEW </a:t>
            </a:r>
            <a:r>
              <a:rPr lang="en-IN" altLang="en-US" b="1">
                <a:solidFill>
                  <a:srgbClr val="FF0000"/>
                </a:solidFill>
                <a:latin typeface="Cambria" panose="02040503050406030204" charset="0"/>
                <a:cs typeface="Cambria" panose="02040503050406030204" charset="0"/>
                <a:sym typeface="+mn-ea"/>
              </a:rPr>
              <a:t>3</a:t>
            </a:r>
            <a:endParaRPr lang="en-IN" altLang="en-US" b="1">
              <a:solidFill>
                <a:srgbClr val="FF0000"/>
              </a:solidFill>
              <a:latin typeface="Cambria" panose="02040503050406030204" charset="0"/>
              <a:cs typeface="Cambria" panose="02040503050406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fld>
            <a:endParaRPr lang="en-US"/>
          </a:p>
        </p:txBody>
      </p:sp>
      <p:sp>
        <p:nvSpPr>
          <p:cNvPr id="4" name="Google Shape;125;p3"/>
          <p:cNvSpPr txBox="1"/>
          <p:nvPr/>
        </p:nvSpPr>
        <p:spPr>
          <a:xfrm>
            <a:off x="983614" y="260850"/>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lnSpc>
                <a:spcPct val="100000"/>
              </a:lnSpc>
              <a:spcBef>
                <a:spcPct val="0"/>
              </a:spcBef>
              <a:spcAft>
                <a:spcPct val="0"/>
              </a:spcAft>
              <a:buClr>
                <a:srgbClr val="000000"/>
              </a:buClr>
              <a:buSzPts val="2400"/>
              <a:buFont typeface="Arial" panose="020B0604020202020204"/>
              <a:buNone/>
            </a:pPr>
            <a:r>
              <a:rPr lang="en-US" sz="2400" b="1" i="0" u="none" strike="noStrike" cap="none">
                <a:solidFill>
                  <a:srgbClr val="000000"/>
                </a:solidFill>
                <a:latin typeface="Cambria" panose="02040503050406030204" charset="0"/>
                <a:ea typeface="Montserrat" panose="00000500000000000000"/>
                <a:cs typeface="Cambria" panose="02040503050406030204" charset="0"/>
                <a:sym typeface="Montserrat" panose="00000500000000000000"/>
              </a:rPr>
              <a:t>Use Cases &amp; Testing</a:t>
            </a:r>
            <a:endParaRPr lang="en-US" sz="1400" b="0" i="0" u="none" strike="noStrike" cap="none">
              <a:solidFill>
                <a:srgbClr val="000000"/>
              </a:solidFill>
              <a:latin typeface="Cambria" panose="02040503050406030204" charset="0"/>
              <a:ea typeface="Arial" panose="020B0604020202020204"/>
              <a:cs typeface="Cambria" panose="02040503050406030204" charset="0"/>
              <a:sym typeface="Arial" panose="020B0604020202020204"/>
            </a:endParaRPr>
          </a:p>
        </p:txBody>
      </p:sp>
      <p:sp>
        <p:nvSpPr>
          <p:cNvPr id="5" name="Google Shape;125;p3"/>
          <p:cNvSpPr txBox="1"/>
          <p:nvPr/>
        </p:nvSpPr>
        <p:spPr>
          <a:xfrm>
            <a:off x="407670" y="981075"/>
            <a:ext cx="11525250" cy="513016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rtl="0">
              <a:lnSpc>
                <a:spcPct val="100000"/>
              </a:lnSpc>
              <a:spcBef>
                <a:spcPct val="0"/>
              </a:spcBef>
              <a:spcAft>
                <a:spcPct val="0"/>
              </a:spcAft>
              <a:buNone/>
            </a:pPr>
            <a:r>
              <a:rPr lang="en-US" altLang="en-US" sz="1800" b="1">
                <a:latin typeface="Cambria" panose="02040503050406030204" charset="0"/>
                <a:ea typeface="Verdana" panose="020B0604030504040204" pitchFamily="34" charset="0"/>
                <a:cs typeface="Cambria" panose="02040503050406030204" charset="0"/>
              </a:rPr>
              <a:t>Use Cases for the Vehicle Tracking System</a:t>
            </a:r>
            <a:r>
              <a:rPr lang="en-IN" altLang="en-US" sz="1800" b="1">
                <a:latin typeface="Cambria" panose="02040503050406030204" charset="0"/>
                <a:ea typeface="Verdana" panose="020B0604030504040204" pitchFamily="34" charset="0"/>
                <a:cs typeface="Cambria" panose="02040503050406030204" charset="0"/>
              </a:rPr>
              <a:t> :</a:t>
            </a:r>
            <a:endParaRPr lang="en-IN" altLang="en-US" sz="1800" b="1">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endParaRPr lang="en-US" altLang="en-US" sz="1800" b="1">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r>
              <a:rPr lang="en-US" altLang="en-US" sz="1800" b="1">
                <a:latin typeface="Cambria" panose="02040503050406030204" charset="0"/>
                <a:ea typeface="Verdana" panose="020B0604030504040204" pitchFamily="34" charset="0"/>
                <a:cs typeface="Cambria" panose="02040503050406030204" charset="0"/>
              </a:rPr>
              <a:t>Agricultural Logistics –</a:t>
            </a:r>
            <a:r>
              <a:rPr lang="en-US" altLang="en-US" sz="1800">
                <a:latin typeface="Cambria" panose="02040503050406030204" charset="0"/>
                <a:ea typeface="Verdana" panose="020B0604030504040204" pitchFamily="34" charset="0"/>
                <a:cs typeface="Cambria" panose="02040503050406030204" charset="0"/>
              </a:rPr>
              <a:t> Helps farmers track transportation of goods, ensuring timely deliveries and reducing spoilage.</a:t>
            </a:r>
            <a:endParaRPr lang="en-US" altLang="en-US" sz="1800">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endParaRPr lang="en-US" altLang="en-US" sz="1800">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r>
              <a:rPr lang="en-US" altLang="en-US" sz="1800" b="1">
                <a:latin typeface="Cambria" panose="02040503050406030204" charset="0"/>
                <a:ea typeface="Verdana" panose="020B0604030504040204" pitchFamily="34" charset="0"/>
                <a:cs typeface="Cambria" panose="02040503050406030204" charset="0"/>
              </a:rPr>
              <a:t>Fleet Management –</a:t>
            </a:r>
            <a:r>
              <a:rPr lang="en-US" altLang="en-US" sz="1800">
                <a:latin typeface="Cambria" panose="02040503050406030204" charset="0"/>
                <a:ea typeface="Verdana" panose="020B0604030504040204" pitchFamily="34" charset="0"/>
                <a:cs typeface="Cambria" panose="02040503050406030204" charset="0"/>
              </a:rPr>
              <a:t> Monitors commercial vehicle fleets, optimizing routes and reducing fuel consumption.</a:t>
            </a:r>
            <a:endParaRPr lang="en-US" altLang="en-US" sz="1800">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endParaRPr lang="en-US" altLang="en-US" sz="1800">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r>
              <a:rPr lang="en-US" altLang="en-US" sz="1800" b="1">
                <a:latin typeface="Cambria" panose="02040503050406030204" charset="0"/>
                <a:ea typeface="Verdana" panose="020B0604030504040204" pitchFamily="34" charset="0"/>
                <a:cs typeface="Cambria" panose="02040503050406030204" charset="0"/>
              </a:rPr>
              <a:t>Emergency Response –</a:t>
            </a:r>
            <a:r>
              <a:rPr lang="en-US" altLang="en-US" sz="1800">
                <a:latin typeface="Cambria" panose="02040503050406030204" charset="0"/>
                <a:ea typeface="Verdana" panose="020B0604030504040204" pitchFamily="34" charset="0"/>
                <a:cs typeface="Cambria" panose="02040503050406030204" charset="0"/>
              </a:rPr>
              <a:t> Enables real-time tracking of ambulances and fire trucks for faster emergency services.</a:t>
            </a:r>
            <a:endParaRPr lang="en-US" altLang="en-US" sz="1800">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endParaRPr lang="en-US" altLang="en-US" sz="1800">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r>
              <a:rPr lang="en-US" altLang="en-US" sz="1800" b="1">
                <a:latin typeface="Cambria" panose="02040503050406030204" charset="0"/>
                <a:ea typeface="Verdana" panose="020B0604030504040204" pitchFamily="34" charset="0"/>
                <a:cs typeface="Cambria" panose="02040503050406030204" charset="0"/>
              </a:rPr>
              <a:t>School Bus Tracking –</a:t>
            </a:r>
            <a:r>
              <a:rPr lang="en-US" altLang="en-US" sz="1800">
                <a:latin typeface="Cambria" panose="02040503050406030204" charset="0"/>
                <a:ea typeface="Verdana" panose="020B0604030504040204" pitchFamily="34" charset="0"/>
                <a:cs typeface="Cambria" panose="02040503050406030204" charset="0"/>
              </a:rPr>
              <a:t> Ensures student safety by allowing parents and schools to monitor bus locations.</a:t>
            </a:r>
            <a:endParaRPr lang="en-US" altLang="en-US" sz="1800">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endParaRPr lang="en-US" altLang="en-US" sz="1800">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r>
              <a:rPr lang="en-US" altLang="en-US" sz="1800" b="1">
                <a:latin typeface="Cambria" panose="02040503050406030204" charset="0"/>
                <a:ea typeface="Verdana" panose="020B0604030504040204" pitchFamily="34" charset="0"/>
                <a:cs typeface="Cambria" panose="02040503050406030204" charset="0"/>
              </a:rPr>
              <a:t>Cold Chain Logistics –</a:t>
            </a:r>
            <a:r>
              <a:rPr lang="en-US" altLang="en-US" sz="1800">
                <a:latin typeface="Cambria" panose="02040503050406030204" charset="0"/>
                <a:ea typeface="Verdana" panose="020B0604030504040204" pitchFamily="34" charset="0"/>
                <a:cs typeface="Cambria" panose="02040503050406030204" charset="0"/>
              </a:rPr>
              <a:t> Tracks temperature-sensitive goods like dairy, vaccines, and perishable foods in transit.</a:t>
            </a:r>
            <a:endParaRPr lang="en-US" altLang="en-US" sz="1800">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endParaRPr lang="en-US" altLang="en-US" sz="1800">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r>
              <a:rPr lang="en-US" altLang="en-US" sz="1800" b="1">
                <a:latin typeface="Cambria" panose="02040503050406030204" charset="0"/>
                <a:ea typeface="Verdana" panose="020B0604030504040204" pitchFamily="34" charset="0"/>
                <a:cs typeface="Cambria" panose="02040503050406030204" charset="0"/>
              </a:rPr>
              <a:t>Public Transport Optimization</a:t>
            </a:r>
            <a:r>
              <a:rPr lang="en-US" altLang="en-US" sz="1800">
                <a:latin typeface="Cambria" panose="02040503050406030204" charset="0"/>
                <a:ea typeface="Verdana" panose="020B0604030504040204" pitchFamily="34" charset="0"/>
                <a:cs typeface="Cambria" panose="02040503050406030204" charset="0"/>
              </a:rPr>
              <a:t> – Improves efficiency and passenger experience by tracking buses and taxis in real-time.</a:t>
            </a:r>
            <a:endParaRPr lang="en-US" altLang="en-US" sz="1800">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endParaRPr lang="en-US" altLang="en-US" sz="1800">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r>
              <a:rPr lang="en-US" altLang="en-US" sz="1800" b="1">
                <a:latin typeface="Cambria" panose="02040503050406030204" charset="0"/>
                <a:ea typeface="Verdana" panose="020B0604030504040204" pitchFamily="34" charset="0"/>
                <a:cs typeface="Cambria" panose="02040503050406030204" charset="0"/>
              </a:rPr>
              <a:t>Rental &amp; Shared Vehicles – </a:t>
            </a:r>
            <a:r>
              <a:rPr lang="en-US" altLang="en-US" sz="1800">
                <a:latin typeface="Cambria" panose="02040503050406030204" charset="0"/>
                <a:ea typeface="Verdana" panose="020B0604030504040204" pitchFamily="34" charset="0"/>
                <a:cs typeface="Cambria" panose="02040503050406030204" charset="0"/>
              </a:rPr>
              <a:t>Helps rental services track and manage their vehicles remotely for better asset management.</a:t>
            </a:r>
            <a:endParaRPr lang="en-US" altLang="en-US" sz="1800">
              <a:latin typeface="Cambria" panose="02040503050406030204" charset="0"/>
              <a:ea typeface="Verdana" panose="020B0604030504040204" pitchFamily="34" charset="0"/>
              <a:cs typeface="Cambria" panose="02040503050406030204" charset="0"/>
            </a:endParaRPr>
          </a:p>
          <a:p>
            <a:pPr marL="285750" marR="0" lvl="0" indent="-285750" rtl="0">
              <a:lnSpc>
                <a:spcPct val="100000"/>
              </a:lnSpc>
              <a:spcBef>
                <a:spcPct val="0"/>
              </a:spcBef>
              <a:spcAft>
                <a:spcPct val="0"/>
              </a:spcAft>
              <a:buFont typeface="Arial" panose="020B0604020202020204" pitchFamily="34" charset="0"/>
              <a:buChar char="•"/>
            </a:pPr>
            <a:endParaRPr lang="en-IN" sz="1800">
              <a:latin typeface="Cambria" panose="02040503050406030204" charset="0"/>
              <a:ea typeface="Verdana" panose="020B0604030504040204" pitchFamily="34" charset="0"/>
              <a:cs typeface="Cambria" panose="02040503050406030204" charset="0"/>
            </a:endParaRPr>
          </a:p>
        </p:txBody>
      </p:sp>
      <p:sp>
        <p:nvSpPr>
          <p:cNvPr id="2" name="Google Shape;125;p3"/>
          <p:cNvSpPr txBox="1"/>
          <p:nvPr/>
        </p:nvSpPr>
        <p:spPr>
          <a:xfrm>
            <a:off x="10728325" y="116840"/>
            <a:ext cx="1463675" cy="31686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R="0" lvl="0" indent="0" rtl="0">
              <a:lnSpc>
                <a:spcPct val="100000"/>
              </a:lnSpc>
              <a:spcBef>
                <a:spcPct val="0"/>
              </a:spcBef>
              <a:spcAft>
                <a:spcPct val="0"/>
              </a:spcAft>
              <a:buFont typeface="Arial" panose="020B0604020202020204" pitchFamily="34" charset="0"/>
              <a:buNone/>
            </a:pPr>
            <a:r>
              <a:rPr lang="en-US" b="1">
                <a:solidFill>
                  <a:srgbClr val="FF0000"/>
                </a:solidFill>
                <a:latin typeface="Cambria" panose="02040503050406030204" charset="0"/>
                <a:cs typeface="Cambria" panose="02040503050406030204" charset="0"/>
                <a:sym typeface="+mn-ea"/>
              </a:rPr>
              <a:t>REVIEW </a:t>
            </a:r>
            <a:r>
              <a:rPr lang="en-IN" altLang="en-US" b="1">
                <a:solidFill>
                  <a:srgbClr val="FF0000"/>
                </a:solidFill>
                <a:latin typeface="Cambria" panose="02040503050406030204" charset="0"/>
                <a:cs typeface="Cambria" panose="02040503050406030204" charset="0"/>
                <a:sym typeface="+mn-ea"/>
              </a:rPr>
              <a:t>3</a:t>
            </a:r>
            <a:endParaRPr lang="en-IN" altLang="en-US" b="1">
              <a:solidFill>
                <a:srgbClr val="FF0000"/>
              </a:solidFill>
              <a:latin typeface="Cambria" panose="02040503050406030204" charset="0"/>
              <a:ea typeface="Verdana" panose="020B0604030504040204" pitchFamily="34" charset="0"/>
              <a:cs typeface="Cambria" panose="02040503050406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fld>
            <a:endParaRPr lang="en-US"/>
          </a:p>
        </p:txBody>
      </p:sp>
      <p:sp>
        <p:nvSpPr>
          <p:cNvPr id="4" name="Google Shape;125;p3"/>
          <p:cNvSpPr txBox="1"/>
          <p:nvPr/>
        </p:nvSpPr>
        <p:spPr>
          <a:xfrm>
            <a:off x="838199" y="260850"/>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lnSpc>
                <a:spcPct val="100000"/>
              </a:lnSpc>
              <a:spcBef>
                <a:spcPct val="0"/>
              </a:spcBef>
              <a:spcAft>
                <a:spcPct val="0"/>
              </a:spcAft>
              <a:buClr>
                <a:srgbClr val="000000"/>
              </a:buClr>
              <a:buSzPts val="2400"/>
              <a:buFont typeface="Arial" panose="020B0604020202020204"/>
              <a:buNone/>
            </a:pPr>
            <a:r>
              <a:rPr lang="en-US" sz="2400" b="1" i="0" u="none" strike="noStrike" cap="none">
                <a:solidFill>
                  <a:srgbClr val="000000"/>
                </a:solidFill>
                <a:latin typeface="Cambria" panose="02040503050406030204" charset="0"/>
                <a:ea typeface="Montserrat" panose="00000500000000000000"/>
                <a:cs typeface="Cambria" panose="02040503050406030204" charset="0"/>
                <a:sym typeface="Montserrat" panose="00000500000000000000"/>
              </a:rPr>
              <a:t>Implementation and Results – Iteration 1 </a:t>
            </a:r>
            <a:endParaRPr lang="en-US" sz="1400" b="0" i="0" u="none" strike="noStrike" cap="none">
              <a:solidFill>
                <a:srgbClr val="000000"/>
              </a:solidFill>
              <a:latin typeface="Cambria" panose="02040503050406030204" charset="0"/>
              <a:ea typeface="Arial" panose="020B0604020202020204"/>
              <a:cs typeface="Cambria" panose="02040503050406030204" charset="0"/>
              <a:sym typeface="Arial" panose="020B0604020202020204"/>
            </a:endParaRPr>
          </a:p>
        </p:txBody>
      </p:sp>
      <p:sp>
        <p:nvSpPr>
          <p:cNvPr id="5" name="Google Shape;125;p3"/>
          <p:cNvSpPr txBox="1"/>
          <p:nvPr/>
        </p:nvSpPr>
        <p:spPr>
          <a:xfrm>
            <a:off x="551815" y="1196975"/>
            <a:ext cx="6077585" cy="454533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rtl="0">
              <a:lnSpc>
                <a:spcPct val="100000"/>
              </a:lnSpc>
              <a:spcBef>
                <a:spcPct val="0"/>
              </a:spcBef>
              <a:spcAft>
                <a:spcPct val="0"/>
              </a:spcAft>
              <a:buNone/>
            </a:pPr>
            <a:r>
              <a:rPr lang="en-IN" b="1">
                <a:latin typeface="Verdana" panose="020B0604030504040204" pitchFamily="34" charset="0"/>
                <a:ea typeface="Verdana" panose="020B0604030504040204" pitchFamily="34" charset="0"/>
              </a:rPr>
              <a:t>Iteration 1 : Results </a:t>
            </a:r>
            <a:endParaRPr lang="en-IN" b="1">
              <a:latin typeface="Verdana" panose="020B0604030504040204" pitchFamily="34" charset="0"/>
              <a:ea typeface="Verdana" panose="020B0604030504040204" pitchFamily="34" charset="0"/>
            </a:endParaRPr>
          </a:p>
          <a:p>
            <a:pPr marL="0" marR="0" lvl="0" indent="0" rtl="0">
              <a:lnSpc>
                <a:spcPct val="100000"/>
              </a:lnSpc>
              <a:spcBef>
                <a:spcPct val="0"/>
              </a:spcBef>
              <a:spcAft>
                <a:spcPct val="0"/>
              </a:spcAft>
              <a:buNone/>
            </a:pPr>
            <a:endParaRPr lang="en-IN" b="1">
              <a:latin typeface="Verdana" panose="020B0604030504040204" pitchFamily="34" charset="0"/>
              <a:ea typeface="Verdana" panose="020B0604030504040204" pitchFamily="34" charset="0"/>
            </a:endParaRPr>
          </a:p>
          <a:p>
            <a:pPr marL="0" marR="0" lvl="0" indent="0" rtl="0">
              <a:lnSpc>
                <a:spcPct val="100000"/>
              </a:lnSpc>
              <a:spcBef>
                <a:spcPct val="0"/>
              </a:spcBef>
              <a:spcAft>
                <a:spcPct val="0"/>
              </a:spcAft>
              <a:buNone/>
            </a:pPr>
            <a:r>
              <a:rPr lang="en-US" altLang="en-US" sz="1600" b="1">
                <a:latin typeface="Cambria" panose="02040503050406030204" charset="0"/>
                <a:ea typeface="Verdana" panose="020B0604030504040204" pitchFamily="34" charset="0"/>
                <a:cs typeface="Cambria" panose="02040503050406030204" charset="0"/>
              </a:rPr>
              <a:t>Accurate Tracking – </a:t>
            </a:r>
            <a:endParaRPr lang="en-US" altLang="en-US" sz="1600" b="1">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r>
              <a:rPr lang="en-US" altLang="en-US" sz="1600">
                <a:latin typeface="Cambria" panose="02040503050406030204" charset="0"/>
                <a:ea typeface="Verdana" panose="020B0604030504040204" pitchFamily="34" charset="0"/>
                <a:cs typeface="Cambria" panose="02040503050406030204" charset="0"/>
              </a:rPr>
              <a:t>The system successfully provided real-time location updates using GPS and GSM.</a:t>
            </a:r>
            <a:endParaRPr lang="en-US" altLang="en-US" sz="1600">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endParaRPr lang="en-US" altLang="en-US" sz="1600" b="1">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r>
              <a:rPr lang="en-US" altLang="en-US" sz="1600" b="1">
                <a:latin typeface="Cambria" panose="02040503050406030204" charset="0"/>
                <a:ea typeface="Verdana" panose="020B0604030504040204" pitchFamily="34" charset="0"/>
                <a:cs typeface="Cambria" panose="02040503050406030204" charset="0"/>
              </a:rPr>
              <a:t>Reliable Communication – </a:t>
            </a:r>
            <a:endParaRPr lang="en-US" altLang="en-US" sz="1600" b="1">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r>
              <a:rPr lang="en-US" altLang="en-US" sz="1600">
                <a:latin typeface="Cambria" panose="02040503050406030204" charset="0"/>
                <a:ea typeface="Verdana" panose="020B0604030504040204" pitchFamily="34" charset="0"/>
                <a:cs typeface="Cambria" panose="02040503050406030204" charset="0"/>
              </a:rPr>
              <a:t>SMS-based tracking worked well in low-internet areas, ensuring accessibility.</a:t>
            </a:r>
            <a:endParaRPr lang="en-US" altLang="en-US" sz="1600">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endParaRPr lang="en-US" altLang="en-US" sz="1600" b="1">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r>
              <a:rPr lang="en-US" altLang="en-US" sz="1600" b="1">
                <a:latin typeface="Cambria" panose="02040503050406030204" charset="0"/>
                <a:ea typeface="Verdana" panose="020B0604030504040204" pitchFamily="34" charset="0"/>
                <a:cs typeface="Cambria" panose="02040503050406030204" charset="0"/>
              </a:rPr>
              <a:t>Power Efficiency – </a:t>
            </a:r>
            <a:endParaRPr lang="en-US" altLang="en-US" sz="1600" b="1">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r>
              <a:rPr lang="en-US" altLang="en-US" sz="1600">
                <a:latin typeface="Cambria" panose="02040503050406030204" charset="0"/>
                <a:ea typeface="Verdana" panose="020B0604030504040204" pitchFamily="34" charset="0"/>
                <a:cs typeface="Cambria" panose="02040503050406030204" charset="0"/>
              </a:rPr>
              <a:t>The use of 18650 lithium-ion batteries improved battery life and system stability.</a:t>
            </a:r>
            <a:endParaRPr lang="en-US" altLang="en-US" sz="1600">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endParaRPr lang="en-US" altLang="en-US" sz="1600" b="1">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r>
              <a:rPr lang="en-US" altLang="en-US" sz="1600" b="1">
                <a:latin typeface="Cambria" panose="02040503050406030204" charset="0"/>
                <a:ea typeface="Verdana" panose="020B0604030504040204" pitchFamily="34" charset="0"/>
                <a:cs typeface="Cambria" panose="02040503050406030204" charset="0"/>
              </a:rPr>
              <a:t>User-Friendly Application – </a:t>
            </a:r>
            <a:endParaRPr lang="en-US" altLang="en-US" sz="1600" b="1">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r>
              <a:rPr lang="en-US" altLang="en-US" sz="1600">
                <a:latin typeface="Cambria" panose="02040503050406030204" charset="0"/>
                <a:ea typeface="Verdana" panose="020B0604030504040204" pitchFamily="34" charset="0"/>
                <a:cs typeface="Cambria" panose="02040503050406030204" charset="0"/>
              </a:rPr>
              <a:t>The Agri-Route app </a:t>
            </a:r>
            <a:r>
              <a:rPr lang="en-IN" altLang="en-US" sz="1600">
                <a:latin typeface="Cambria" panose="02040503050406030204" charset="0"/>
                <a:ea typeface="Verdana" panose="020B0604030504040204" pitchFamily="34" charset="0"/>
                <a:cs typeface="Cambria" panose="02040503050406030204" charset="0"/>
              </a:rPr>
              <a:t>working to facilitate seamless user-friendly.</a:t>
            </a:r>
            <a:endParaRPr lang="en-US" altLang="en-US" sz="1600">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endParaRPr lang="en-IN" sz="1600" b="1">
              <a:latin typeface="Cambria" panose="02040503050406030204" charset="0"/>
              <a:ea typeface="Verdana" panose="020B0604030504040204" pitchFamily="34" charset="0"/>
              <a:cs typeface="Cambria" panose="02040503050406030204" charset="0"/>
            </a:endParaRPr>
          </a:p>
          <a:p>
            <a:pPr marL="285750" marR="0" lvl="0" indent="-285750" rtl="0">
              <a:lnSpc>
                <a:spcPct val="100000"/>
              </a:lnSpc>
              <a:spcBef>
                <a:spcPct val="0"/>
              </a:spcBef>
              <a:spcAft>
                <a:spcPct val="0"/>
              </a:spcAft>
              <a:buFont typeface="Arial" panose="020B0604020202020204" pitchFamily="34" charset="0"/>
              <a:buChar char="•"/>
            </a:pPr>
            <a:endParaRPr lang="en-IN" sz="1600" b="1">
              <a:latin typeface="Cambria" panose="02040503050406030204" charset="0"/>
              <a:ea typeface="Verdana" panose="020B0604030504040204" pitchFamily="34" charset="0"/>
              <a:cs typeface="Cambria" panose="02040503050406030204" charset="0"/>
            </a:endParaRPr>
          </a:p>
          <a:p>
            <a:pPr marR="0" lvl="0" rtl="0">
              <a:lnSpc>
                <a:spcPct val="100000"/>
              </a:lnSpc>
              <a:spcBef>
                <a:spcPct val="0"/>
              </a:spcBef>
              <a:spcAft>
                <a:spcPct val="0"/>
              </a:spcAft>
            </a:pPr>
            <a:endParaRPr lang="en-IN" sz="1600" b="1">
              <a:latin typeface="Cambria" panose="02040503050406030204" charset="0"/>
              <a:ea typeface="Verdana" panose="020B0604030504040204" pitchFamily="34" charset="0"/>
              <a:cs typeface="Cambria" panose="02040503050406030204" charset="0"/>
            </a:endParaRPr>
          </a:p>
        </p:txBody>
      </p:sp>
      <p:sp>
        <p:nvSpPr>
          <p:cNvPr id="6" name="Text Box 5"/>
          <p:cNvSpPr txBox="1"/>
          <p:nvPr/>
        </p:nvSpPr>
        <p:spPr>
          <a:xfrm>
            <a:off x="10776585" y="116840"/>
            <a:ext cx="1332865" cy="368300"/>
          </a:xfrm>
          <a:prstGeom prst="rect">
            <a:avLst/>
          </a:prstGeom>
          <a:noFill/>
        </p:spPr>
        <p:txBody>
          <a:bodyPr wrap="square" rtlCol="0" anchor="t">
            <a:spAutoFit/>
          </a:bodyPr>
          <a:p>
            <a:pPr marR="0" lvl="0" indent="0" rtl="0">
              <a:lnSpc>
                <a:spcPct val="100000"/>
              </a:lnSpc>
              <a:spcBef>
                <a:spcPct val="0"/>
              </a:spcBef>
              <a:spcAft>
                <a:spcPct val="0"/>
              </a:spcAft>
              <a:buFont typeface="Arial" panose="020B0604020202020204" pitchFamily="34" charset="0"/>
              <a:buNone/>
            </a:pPr>
            <a:r>
              <a:rPr lang="en-US" b="1">
                <a:solidFill>
                  <a:srgbClr val="FF0000"/>
                </a:solidFill>
                <a:latin typeface="Cambria" panose="02040503050406030204" charset="0"/>
                <a:cs typeface="Cambria" panose="02040503050406030204" charset="0"/>
                <a:sym typeface="+mn-ea"/>
              </a:rPr>
              <a:t>REVIEW </a:t>
            </a:r>
            <a:r>
              <a:rPr lang="en-IN" altLang="en-US" b="1">
                <a:solidFill>
                  <a:srgbClr val="FF0000"/>
                </a:solidFill>
                <a:latin typeface="Cambria" panose="02040503050406030204" charset="0"/>
                <a:cs typeface="Cambria" panose="02040503050406030204" charset="0"/>
                <a:sym typeface="+mn-ea"/>
              </a:rPr>
              <a:t>3</a:t>
            </a:r>
            <a:endParaRPr lang="en-IN" altLang="en-US" b="1">
              <a:solidFill>
                <a:srgbClr val="FF0000"/>
              </a:solidFill>
              <a:latin typeface="Cambria" panose="02040503050406030204" charset="0"/>
              <a:cs typeface="Cambria" panose="02040503050406030204" charset="0"/>
              <a:sym typeface="+mn-ea"/>
            </a:endParaRPr>
          </a:p>
        </p:txBody>
      </p:sp>
      <p:pic>
        <p:nvPicPr>
          <p:cNvPr id="7" name="Picture 6"/>
          <p:cNvPicPr>
            <a:picLocks noChangeAspect="1"/>
          </p:cNvPicPr>
          <p:nvPr/>
        </p:nvPicPr>
        <p:blipFill>
          <a:blip r:embed="rId1"/>
          <a:srcRect l="3005" t="1496" r="2423" b="2250"/>
          <a:stretch>
            <a:fillRect/>
          </a:stretch>
        </p:blipFill>
        <p:spPr>
          <a:xfrm>
            <a:off x="7104380" y="1052830"/>
            <a:ext cx="4536440" cy="46170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fld>
            <a:endParaRPr lang="en-US"/>
          </a:p>
        </p:txBody>
      </p:sp>
      <p:sp>
        <p:nvSpPr>
          <p:cNvPr id="4" name="Google Shape;125;p3"/>
          <p:cNvSpPr txBox="1"/>
          <p:nvPr/>
        </p:nvSpPr>
        <p:spPr>
          <a:xfrm>
            <a:off x="695959" y="232275"/>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lnSpc>
                <a:spcPct val="100000"/>
              </a:lnSpc>
              <a:spcBef>
                <a:spcPct val="0"/>
              </a:spcBef>
              <a:spcAft>
                <a:spcPct val="0"/>
              </a:spcAft>
              <a:buClr>
                <a:srgbClr val="000000"/>
              </a:buClr>
              <a:buSzPts val="2400"/>
              <a:buFont typeface="Arial" panose="020B0604020202020204"/>
              <a:buNone/>
            </a:pPr>
            <a:r>
              <a:rPr lang="en-US" sz="2400" b="1" i="0" u="none" strike="noStrike" cap="none">
                <a:solidFill>
                  <a:srgbClr val="000000"/>
                </a:solidFill>
                <a:latin typeface="Cambria" panose="02040503050406030204" charset="0"/>
                <a:ea typeface="Montserrat" panose="00000500000000000000"/>
                <a:cs typeface="Cambria" panose="02040503050406030204" charset="0"/>
                <a:sym typeface="Montserrat" panose="00000500000000000000"/>
              </a:rPr>
              <a:t>Implementation and Results – Iteration 2 </a:t>
            </a:r>
            <a:endParaRPr lang="en-US" sz="1400" b="0" i="0" u="none" strike="noStrike" cap="none">
              <a:solidFill>
                <a:srgbClr val="000000"/>
              </a:solidFill>
              <a:latin typeface="Cambria" panose="02040503050406030204" charset="0"/>
              <a:ea typeface="Arial" panose="020B0604020202020204"/>
              <a:cs typeface="Cambria" panose="02040503050406030204" charset="0"/>
              <a:sym typeface="Arial" panose="020B0604020202020204"/>
            </a:endParaRPr>
          </a:p>
        </p:txBody>
      </p:sp>
      <p:sp>
        <p:nvSpPr>
          <p:cNvPr id="5" name="Google Shape;125;p3"/>
          <p:cNvSpPr txBox="1"/>
          <p:nvPr/>
        </p:nvSpPr>
        <p:spPr>
          <a:xfrm>
            <a:off x="407670" y="871220"/>
            <a:ext cx="6766560" cy="573595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rtl="0">
              <a:lnSpc>
                <a:spcPct val="100000"/>
              </a:lnSpc>
              <a:spcBef>
                <a:spcPct val="0"/>
              </a:spcBef>
              <a:spcAft>
                <a:spcPct val="0"/>
              </a:spcAft>
              <a:buNone/>
            </a:pPr>
            <a:r>
              <a:rPr lang="en-IN" sz="1600" b="1">
                <a:latin typeface="Times New Roman" panose="02020603050405020304" charset="0"/>
                <a:ea typeface="Verdana" panose="020B0604030504040204" pitchFamily="34" charset="0"/>
                <a:cs typeface="Times New Roman" panose="02020603050405020304" charset="0"/>
              </a:rPr>
              <a:t>Iteration : Results + Validation against the use cases and test cases </a:t>
            </a:r>
            <a:endParaRPr lang="en-IN" sz="1600" b="1">
              <a:latin typeface="Times New Roman" panose="02020603050405020304" charset="0"/>
              <a:ea typeface="Verdana" panose="020B0604030504040204" pitchFamily="34" charset="0"/>
              <a:cs typeface="Times New Roman" panose="02020603050405020304" charset="0"/>
            </a:endParaRPr>
          </a:p>
          <a:p>
            <a:pPr marL="0" marR="0" lvl="0" indent="0" rtl="0">
              <a:lnSpc>
                <a:spcPct val="100000"/>
              </a:lnSpc>
              <a:spcBef>
                <a:spcPct val="0"/>
              </a:spcBef>
              <a:spcAft>
                <a:spcPct val="0"/>
              </a:spcAft>
              <a:buNone/>
            </a:pPr>
            <a:endParaRPr lang="en-IN" sz="1600">
              <a:latin typeface="Times New Roman" panose="02020603050405020304" charset="0"/>
              <a:ea typeface="Verdana" panose="020B0604030504040204" pitchFamily="34" charset="0"/>
              <a:cs typeface="Times New Roman" panose="02020603050405020304" charset="0"/>
            </a:endParaRPr>
          </a:p>
          <a:p>
            <a:pPr marR="0" lvl="0" indent="0" rtl="0">
              <a:lnSpc>
                <a:spcPct val="100000"/>
              </a:lnSpc>
              <a:spcBef>
                <a:spcPct val="0"/>
              </a:spcBef>
              <a:spcAft>
                <a:spcPct val="0"/>
              </a:spcAft>
              <a:buFont typeface="Arial" panose="020B0604020202020204" pitchFamily="34" charset="0"/>
              <a:buNone/>
            </a:pPr>
            <a:r>
              <a:rPr lang="en-US" altLang="en-US" sz="1600" b="1">
                <a:latin typeface="Times New Roman" panose="02020603050405020304" charset="0"/>
                <a:ea typeface="Verdana" panose="020B0604030504040204" pitchFamily="34" charset="0"/>
                <a:cs typeface="Times New Roman" panose="02020603050405020304" charset="0"/>
              </a:rPr>
              <a:t>Results</a:t>
            </a:r>
            <a:r>
              <a:rPr lang="en-IN" altLang="en-US" sz="1600" b="1">
                <a:latin typeface="Times New Roman" panose="02020603050405020304" charset="0"/>
                <a:ea typeface="Verdana" panose="020B0604030504040204" pitchFamily="34" charset="0"/>
                <a:cs typeface="Times New Roman" panose="02020603050405020304" charset="0"/>
              </a:rPr>
              <a:t> :</a:t>
            </a:r>
            <a:endParaRPr lang="en-US" altLang="en-US" sz="1600" b="1">
              <a:latin typeface="Times New Roman" panose="02020603050405020304" charset="0"/>
              <a:ea typeface="Verdana" panose="020B0604030504040204" pitchFamily="34" charset="0"/>
              <a:cs typeface="Times New Roman" panose="02020603050405020304" charset="0"/>
            </a:endParaRPr>
          </a:p>
          <a:p>
            <a:pPr marR="0" lvl="0" rtl="0">
              <a:lnSpc>
                <a:spcPct val="100000"/>
              </a:lnSpc>
              <a:spcBef>
                <a:spcPct val="0"/>
              </a:spcBef>
              <a:spcAft>
                <a:spcPct val="0"/>
              </a:spcAft>
            </a:pPr>
            <a:r>
              <a:rPr lang="en-US" altLang="en-US" sz="1600" b="1">
                <a:latin typeface="Times New Roman" panose="02020603050405020304" charset="0"/>
                <a:ea typeface="Verdana" panose="020B0604030504040204" pitchFamily="34" charset="0"/>
                <a:cs typeface="Times New Roman" panose="02020603050405020304" charset="0"/>
              </a:rPr>
              <a:t>GPS &amp; GSM Functionality –</a:t>
            </a:r>
            <a:r>
              <a:rPr lang="en-US" altLang="en-US" sz="1600">
                <a:latin typeface="Times New Roman" panose="02020603050405020304" charset="0"/>
                <a:ea typeface="Verdana" panose="020B0604030504040204" pitchFamily="34" charset="0"/>
                <a:cs typeface="Times New Roman" panose="02020603050405020304" charset="0"/>
              </a:rPr>
              <a:t> Successfully provided real-time tracking.</a:t>
            </a:r>
            <a:endParaRPr lang="en-US" altLang="en-US" sz="1600">
              <a:latin typeface="Times New Roman" panose="02020603050405020304" charset="0"/>
              <a:ea typeface="Verdana" panose="020B0604030504040204" pitchFamily="34" charset="0"/>
              <a:cs typeface="Times New Roman" panose="02020603050405020304" charset="0"/>
            </a:endParaRPr>
          </a:p>
          <a:p>
            <a:pPr marR="0" lvl="0" rtl="0">
              <a:lnSpc>
                <a:spcPct val="100000"/>
              </a:lnSpc>
              <a:spcBef>
                <a:spcPct val="0"/>
              </a:spcBef>
              <a:spcAft>
                <a:spcPct val="0"/>
              </a:spcAft>
            </a:pPr>
            <a:r>
              <a:rPr lang="en-US" altLang="en-US" sz="1600" b="1">
                <a:latin typeface="Times New Roman" panose="02020603050405020304" charset="0"/>
                <a:ea typeface="Verdana" panose="020B0604030504040204" pitchFamily="34" charset="0"/>
                <a:cs typeface="Times New Roman" panose="02020603050405020304" charset="0"/>
              </a:rPr>
              <a:t>SMS-Based Tracking – </a:t>
            </a:r>
            <a:r>
              <a:rPr lang="en-US" altLang="en-US" sz="1600">
                <a:latin typeface="Times New Roman" panose="02020603050405020304" charset="0"/>
                <a:ea typeface="Verdana" panose="020B0604030504040204" pitchFamily="34" charset="0"/>
                <a:cs typeface="Times New Roman" panose="02020603050405020304" charset="0"/>
              </a:rPr>
              <a:t>Location updates were sent and received without internet dependency.</a:t>
            </a:r>
            <a:endParaRPr lang="en-US" altLang="en-US" sz="1600">
              <a:latin typeface="Times New Roman" panose="02020603050405020304" charset="0"/>
              <a:ea typeface="Verdana" panose="020B0604030504040204" pitchFamily="34" charset="0"/>
              <a:cs typeface="Times New Roman" panose="02020603050405020304" charset="0"/>
            </a:endParaRPr>
          </a:p>
          <a:p>
            <a:pPr marR="0" lvl="0" rtl="0">
              <a:lnSpc>
                <a:spcPct val="100000"/>
              </a:lnSpc>
              <a:spcBef>
                <a:spcPct val="0"/>
              </a:spcBef>
              <a:spcAft>
                <a:spcPct val="0"/>
              </a:spcAft>
            </a:pPr>
            <a:r>
              <a:rPr lang="en-US" altLang="en-US" sz="1600" b="1">
                <a:latin typeface="Times New Roman" panose="02020603050405020304" charset="0"/>
                <a:ea typeface="Verdana" panose="020B0604030504040204" pitchFamily="34" charset="0"/>
                <a:cs typeface="Times New Roman" panose="02020603050405020304" charset="0"/>
              </a:rPr>
              <a:t>Panic Button – </a:t>
            </a:r>
            <a:r>
              <a:rPr lang="en-US" altLang="en-US" sz="1600">
                <a:latin typeface="Times New Roman" panose="02020603050405020304" charset="0"/>
                <a:ea typeface="Verdana" panose="020B0604030504040204" pitchFamily="34" charset="0"/>
                <a:cs typeface="Times New Roman" panose="02020603050405020304" charset="0"/>
              </a:rPr>
              <a:t>Emergency alerts with location details were triggered successfully.</a:t>
            </a:r>
            <a:endParaRPr lang="en-US" altLang="en-US" sz="1600">
              <a:latin typeface="Times New Roman" panose="02020603050405020304" charset="0"/>
              <a:ea typeface="Verdana" panose="020B0604030504040204" pitchFamily="34" charset="0"/>
              <a:cs typeface="Times New Roman" panose="02020603050405020304" charset="0"/>
            </a:endParaRPr>
          </a:p>
          <a:p>
            <a:pPr marR="0" lvl="0" rtl="0">
              <a:lnSpc>
                <a:spcPct val="100000"/>
              </a:lnSpc>
              <a:spcBef>
                <a:spcPct val="0"/>
              </a:spcBef>
              <a:spcAft>
                <a:spcPct val="0"/>
              </a:spcAft>
            </a:pPr>
            <a:r>
              <a:rPr lang="en-US" altLang="en-US" sz="1600" b="1">
                <a:latin typeface="Times New Roman" panose="02020603050405020304" charset="0"/>
                <a:ea typeface="Verdana" panose="020B0604030504040204" pitchFamily="34" charset="0"/>
                <a:cs typeface="Times New Roman" panose="02020603050405020304" charset="0"/>
              </a:rPr>
              <a:t>Power Performance –</a:t>
            </a:r>
            <a:r>
              <a:rPr lang="en-US" altLang="en-US" sz="1600">
                <a:latin typeface="Times New Roman" panose="02020603050405020304" charset="0"/>
                <a:ea typeface="Verdana" panose="020B0604030504040204" pitchFamily="34" charset="0"/>
                <a:cs typeface="Times New Roman" panose="02020603050405020304" charset="0"/>
              </a:rPr>
              <a:t> 18650 lithium-ion batteries ensured stable operation.</a:t>
            </a:r>
            <a:endParaRPr lang="en-US" altLang="en-US" sz="1600">
              <a:latin typeface="Times New Roman" panose="02020603050405020304" charset="0"/>
              <a:ea typeface="Verdana" panose="020B0604030504040204" pitchFamily="34" charset="0"/>
              <a:cs typeface="Times New Roman" panose="02020603050405020304" charset="0"/>
            </a:endParaRPr>
          </a:p>
          <a:p>
            <a:pPr marR="0" lvl="0" rtl="0">
              <a:lnSpc>
                <a:spcPct val="100000"/>
              </a:lnSpc>
              <a:spcBef>
                <a:spcPct val="0"/>
              </a:spcBef>
              <a:spcAft>
                <a:spcPct val="0"/>
              </a:spcAft>
            </a:pPr>
            <a:r>
              <a:rPr lang="en-US" altLang="en-US" sz="1600" b="1">
                <a:latin typeface="Times New Roman" panose="02020603050405020304" charset="0"/>
                <a:ea typeface="Verdana" panose="020B0604030504040204" pitchFamily="34" charset="0"/>
                <a:cs typeface="Times New Roman" panose="02020603050405020304" charset="0"/>
              </a:rPr>
              <a:t>Agri-Route App – </a:t>
            </a:r>
            <a:r>
              <a:rPr lang="en-US" altLang="en-US" sz="1600">
                <a:latin typeface="Times New Roman" panose="02020603050405020304" charset="0"/>
                <a:ea typeface="Verdana" panose="020B0604030504040204" pitchFamily="34" charset="0"/>
                <a:cs typeface="Times New Roman" panose="02020603050405020304" charset="0"/>
              </a:rPr>
              <a:t>Enabled basic transactions, but UI improvements are needed.</a:t>
            </a:r>
            <a:endParaRPr lang="en-US" altLang="en-US" sz="1600">
              <a:latin typeface="Times New Roman" panose="02020603050405020304" charset="0"/>
              <a:ea typeface="Verdana" panose="020B0604030504040204" pitchFamily="34" charset="0"/>
              <a:cs typeface="Times New Roman" panose="02020603050405020304" charset="0"/>
            </a:endParaRPr>
          </a:p>
          <a:p>
            <a:pPr marR="0" lvl="0" rtl="0">
              <a:lnSpc>
                <a:spcPct val="100000"/>
              </a:lnSpc>
              <a:spcBef>
                <a:spcPct val="0"/>
              </a:spcBef>
              <a:spcAft>
                <a:spcPct val="0"/>
              </a:spcAft>
            </a:pPr>
            <a:endParaRPr lang="en-US" altLang="en-US" sz="1600">
              <a:latin typeface="Times New Roman" panose="02020603050405020304" charset="0"/>
              <a:ea typeface="Verdana" panose="020B0604030504040204" pitchFamily="34" charset="0"/>
              <a:cs typeface="Times New Roman" panose="02020603050405020304" charset="0"/>
            </a:endParaRPr>
          </a:p>
          <a:p>
            <a:pPr marR="0" lvl="0" rtl="0">
              <a:lnSpc>
                <a:spcPct val="100000"/>
              </a:lnSpc>
              <a:spcBef>
                <a:spcPct val="0"/>
              </a:spcBef>
              <a:spcAft>
                <a:spcPct val="0"/>
              </a:spcAft>
            </a:pPr>
            <a:r>
              <a:rPr lang="en-US" altLang="en-US" sz="1600" b="1">
                <a:latin typeface="Times New Roman" panose="02020603050405020304" charset="0"/>
                <a:ea typeface="Verdana" panose="020B0604030504040204" pitchFamily="34" charset="0"/>
                <a:cs typeface="Times New Roman" panose="02020603050405020304" charset="0"/>
              </a:rPr>
              <a:t>Validation</a:t>
            </a:r>
            <a:r>
              <a:rPr lang="en-IN" altLang="en-US" sz="1600" b="1">
                <a:latin typeface="Times New Roman" panose="02020603050405020304" charset="0"/>
                <a:ea typeface="Verdana" panose="020B0604030504040204" pitchFamily="34" charset="0"/>
                <a:cs typeface="Times New Roman" panose="02020603050405020304" charset="0"/>
              </a:rPr>
              <a:t> : </a:t>
            </a:r>
            <a:endParaRPr lang="en-US" altLang="en-US" sz="1600" b="1">
              <a:latin typeface="Times New Roman" panose="02020603050405020304" charset="0"/>
              <a:ea typeface="Verdana" panose="020B0604030504040204" pitchFamily="34" charset="0"/>
              <a:cs typeface="Times New Roman" panose="02020603050405020304" charset="0"/>
            </a:endParaRPr>
          </a:p>
          <a:p>
            <a:pPr marR="0" lvl="0" rtl="0">
              <a:lnSpc>
                <a:spcPct val="100000"/>
              </a:lnSpc>
              <a:spcBef>
                <a:spcPct val="0"/>
              </a:spcBef>
              <a:spcAft>
                <a:spcPct val="0"/>
              </a:spcAft>
            </a:pPr>
            <a:r>
              <a:rPr lang="en-US" altLang="en-US" sz="1600" b="1">
                <a:latin typeface="Times New Roman" panose="02020603050405020304" charset="0"/>
                <a:ea typeface="Verdana" panose="020B0604030504040204" pitchFamily="34" charset="0"/>
                <a:cs typeface="Times New Roman" panose="02020603050405020304" charset="0"/>
              </a:rPr>
              <a:t>Accurate Tracking –</a:t>
            </a:r>
            <a:r>
              <a:rPr lang="en-US" altLang="en-US" sz="1600">
                <a:latin typeface="Times New Roman" panose="02020603050405020304" charset="0"/>
                <a:ea typeface="Verdana" panose="020B0604030504040204" pitchFamily="34" charset="0"/>
                <a:cs typeface="Times New Roman" panose="02020603050405020304" charset="0"/>
              </a:rPr>
              <a:t> System provided real-time location updates as expected.</a:t>
            </a:r>
            <a:endParaRPr lang="en-US" altLang="en-US" sz="1600">
              <a:latin typeface="Times New Roman" panose="02020603050405020304" charset="0"/>
              <a:ea typeface="Verdana" panose="020B0604030504040204" pitchFamily="34" charset="0"/>
              <a:cs typeface="Times New Roman" panose="02020603050405020304" charset="0"/>
            </a:endParaRPr>
          </a:p>
          <a:p>
            <a:pPr marR="0" lvl="0" rtl="0">
              <a:lnSpc>
                <a:spcPct val="100000"/>
              </a:lnSpc>
              <a:spcBef>
                <a:spcPct val="0"/>
              </a:spcBef>
              <a:spcAft>
                <a:spcPct val="0"/>
              </a:spcAft>
            </a:pPr>
            <a:r>
              <a:rPr lang="en-US" altLang="en-US" sz="1600" b="1">
                <a:latin typeface="Times New Roman" panose="02020603050405020304" charset="0"/>
                <a:ea typeface="Verdana" panose="020B0604030504040204" pitchFamily="34" charset="0"/>
                <a:cs typeface="Times New Roman" panose="02020603050405020304" charset="0"/>
              </a:rPr>
              <a:t>Reliable Emergency Alerts –</a:t>
            </a:r>
            <a:r>
              <a:rPr lang="en-US" altLang="en-US" sz="1600">
                <a:latin typeface="Times New Roman" panose="02020603050405020304" charset="0"/>
                <a:ea typeface="Verdana" panose="020B0604030504040204" pitchFamily="34" charset="0"/>
                <a:cs typeface="Times New Roman" panose="02020603050405020304" charset="0"/>
              </a:rPr>
              <a:t> Panic button effectively sent location-based notifications.</a:t>
            </a:r>
            <a:endParaRPr lang="en-US" altLang="en-US" sz="1600">
              <a:latin typeface="Times New Roman" panose="02020603050405020304" charset="0"/>
              <a:ea typeface="Verdana" panose="020B0604030504040204" pitchFamily="34" charset="0"/>
              <a:cs typeface="Times New Roman" panose="02020603050405020304" charset="0"/>
            </a:endParaRPr>
          </a:p>
          <a:p>
            <a:pPr marR="0" lvl="0" rtl="0">
              <a:lnSpc>
                <a:spcPct val="100000"/>
              </a:lnSpc>
              <a:spcBef>
                <a:spcPct val="0"/>
              </a:spcBef>
              <a:spcAft>
                <a:spcPct val="0"/>
              </a:spcAft>
            </a:pPr>
            <a:r>
              <a:rPr lang="en-US" altLang="en-US" sz="1600" b="1">
                <a:latin typeface="Times New Roman" panose="02020603050405020304" charset="0"/>
                <a:ea typeface="Verdana" panose="020B0604030504040204" pitchFamily="34" charset="0"/>
                <a:cs typeface="Times New Roman" panose="02020603050405020304" charset="0"/>
              </a:rPr>
              <a:t>Transaction Processing –</a:t>
            </a:r>
            <a:r>
              <a:rPr lang="en-US" altLang="en-US" sz="1600">
                <a:latin typeface="Times New Roman" panose="02020603050405020304" charset="0"/>
                <a:ea typeface="Verdana" panose="020B0604030504040204" pitchFamily="34" charset="0"/>
                <a:cs typeface="Times New Roman" panose="02020603050405020304" charset="0"/>
              </a:rPr>
              <a:t> Agri-Route app functioned but requires enhancements.</a:t>
            </a:r>
            <a:endParaRPr lang="en-US" altLang="en-US" sz="1600">
              <a:latin typeface="Times New Roman" panose="02020603050405020304" charset="0"/>
              <a:ea typeface="Verdana" panose="020B0604030504040204" pitchFamily="34" charset="0"/>
              <a:cs typeface="Times New Roman" panose="02020603050405020304" charset="0"/>
            </a:endParaRPr>
          </a:p>
          <a:p>
            <a:pPr marR="0" lvl="0" rtl="0">
              <a:lnSpc>
                <a:spcPct val="100000"/>
              </a:lnSpc>
              <a:spcBef>
                <a:spcPct val="0"/>
              </a:spcBef>
              <a:spcAft>
                <a:spcPct val="0"/>
              </a:spcAft>
            </a:pPr>
            <a:r>
              <a:rPr lang="en-US" altLang="en-US" sz="1600" b="1">
                <a:latin typeface="Times New Roman" panose="02020603050405020304" charset="0"/>
                <a:ea typeface="Verdana" panose="020B0604030504040204" pitchFamily="34" charset="0"/>
                <a:cs typeface="Times New Roman" panose="02020603050405020304" charset="0"/>
              </a:rPr>
              <a:t>Offline Functionality – </a:t>
            </a:r>
            <a:r>
              <a:rPr lang="en-US" altLang="en-US" sz="1600">
                <a:latin typeface="Times New Roman" panose="02020603050405020304" charset="0"/>
                <a:ea typeface="Verdana" panose="020B0604030504040204" pitchFamily="34" charset="0"/>
                <a:cs typeface="Times New Roman" panose="02020603050405020304" charset="0"/>
              </a:rPr>
              <a:t>SMS-based tracking worked without internet access.</a:t>
            </a:r>
            <a:endParaRPr lang="en-US" altLang="en-US" sz="1600">
              <a:latin typeface="Times New Roman" panose="02020603050405020304" charset="0"/>
              <a:ea typeface="Verdana" panose="020B0604030504040204" pitchFamily="34" charset="0"/>
              <a:cs typeface="Times New Roman" panose="02020603050405020304" charset="0"/>
            </a:endParaRPr>
          </a:p>
          <a:p>
            <a:pPr marR="0" lvl="0" rtl="0">
              <a:lnSpc>
                <a:spcPct val="100000"/>
              </a:lnSpc>
              <a:spcBef>
                <a:spcPct val="0"/>
              </a:spcBef>
              <a:spcAft>
                <a:spcPct val="0"/>
              </a:spcAft>
            </a:pPr>
            <a:endParaRPr lang="en-US" altLang="en-US" sz="1600">
              <a:latin typeface="Times New Roman" panose="02020603050405020304" charset="0"/>
              <a:ea typeface="Verdana" panose="020B0604030504040204" pitchFamily="34" charset="0"/>
              <a:cs typeface="Times New Roman" panose="02020603050405020304" charset="0"/>
            </a:endParaRPr>
          </a:p>
        </p:txBody>
      </p:sp>
      <p:sp>
        <p:nvSpPr>
          <p:cNvPr id="2" name="Text Box 1"/>
          <p:cNvSpPr txBox="1"/>
          <p:nvPr/>
        </p:nvSpPr>
        <p:spPr>
          <a:xfrm>
            <a:off x="10488930" y="116840"/>
            <a:ext cx="1566545" cy="368300"/>
          </a:xfrm>
          <a:prstGeom prst="rect">
            <a:avLst/>
          </a:prstGeom>
          <a:noFill/>
        </p:spPr>
        <p:txBody>
          <a:bodyPr wrap="square" rtlCol="0" anchor="t">
            <a:spAutoFit/>
          </a:bodyPr>
          <a:p>
            <a:pPr marR="0" lvl="0" indent="0" rtl="0">
              <a:lnSpc>
                <a:spcPct val="100000"/>
              </a:lnSpc>
              <a:spcBef>
                <a:spcPct val="0"/>
              </a:spcBef>
              <a:spcAft>
                <a:spcPct val="0"/>
              </a:spcAft>
              <a:buFont typeface="Arial" panose="020B0604020202020204" pitchFamily="34" charset="0"/>
              <a:buNone/>
            </a:pPr>
            <a:r>
              <a:rPr lang="en-US" b="1">
                <a:solidFill>
                  <a:srgbClr val="FF0000"/>
                </a:solidFill>
                <a:latin typeface="Cambria" panose="02040503050406030204" charset="0"/>
                <a:cs typeface="Cambria" panose="02040503050406030204" charset="0"/>
                <a:sym typeface="+mn-ea"/>
              </a:rPr>
              <a:t>REVIEW </a:t>
            </a:r>
            <a:r>
              <a:rPr lang="en-IN" altLang="en-US" b="1">
                <a:solidFill>
                  <a:srgbClr val="FF0000"/>
                </a:solidFill>
                <a:latin typeface="Cambria" panose="02040503050406030204" charset="0"/>
                <a:cs typeface="Cambria" panose="02040503050406030204" charset="0"/>
                <a:sym typeface="+mn-ea"/>
              </a:rPr>
              <a:t>3</a:t>
            </a:r>
            <a:endParaRPr lang="en-IN" altLang="en-US" b="1">
              <a:solidFill>
                <a:srgbClr val="FF0000"/>
              </a:solidFill>
              <a:latin typeface="Cambria" panose="02040503050406030204" charset="0"/>
              <a:cs typeface="Cambria" panose="02040503050406030204" charset="0"/>
              <a:sym typeface="+mn-ea"/>
            </a:endParaRPr>
          </a:p>
        </p:txBody>
      </p:sp>
      <p:pic>
        <p:nvPicPr>
          <p:cNvPr id="6" name="Picture 5"/>
          <p:cNvPicPr>
            <a:picLocks noChangeAspect="1"/>
          </p:cNvPicPr>
          <p:nvPr/>
        </p:nvPicPr>
        <p:blipFill>
          <a:blip r:embed="rId1"/>
          <a:stretch>
            <a:fillRect/>
          </a:stretch>
        </p:blipFill>
        <p:spPr>
          <a:xfrm>
            <a:off x="7392670" y="981075"/>
            <a:ext cx="4266565" cy="44018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fld>
            <a:endParaRPr lang="en-US"/>
          </a:p>
        </p:txBody>
      </p:sp>
      <p:sp>
        <p:nvSpPr>
          <p:cNvPr id="4" name="Google Shape;125;p3"/>
          <p:cNvSpPr txBox="1"/>
          <p:nvPr/>
        </p:nvSpPr>
        <p:spPr>
          <a:xfrm>
            <a:off x="479424" y="899660"/>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lnSpc>
                <a:spcPct val="100000"/>
              </a:lnSpc>
              <a:spcBef>
                <a:spcPct val="0"/>
              </a:spcBef>
              <a:spcAft>
                <a:spcPct val="0"/>
              </a:spcAft>
              <a:buClr>
                <a:srgbClr val="000000"/>
              </a:buClr>
              <a:buSzPts val="2400"/>
              <a:buFont typeface="Arial" panose="020B0604020202020204"/>
              <a:buNone/>
            </a:pPr>
            <a:r>
              <a:rPr lang="en-US" sz="2400" b="1" i="0" u="none" strike="noStrike" cap="none">
                <a:solidFill>
                  <a:srgbClr val="000000"/>
                </a:solidFill>
                <a:latin typeface="Cambria" panose="02040503050406030204" charset="0"/>
                <a:ea typeface="Montserrat" panose="00000500000000000000"/>
                <a:cs typeface="Cambria" panose="02040503050406030204" charset="0"/>
                <a:sym typeface="Montserrat" panose="00000500000000000000"/>
              </a:rPr>
              <a:t>Contribution</a:t>
            </a:r>
            <a:endParaRPr lang="en-US" sz="1400" b="0" i="0" u="none" strike="noStrike" cap="none">
              <a:solidFill>
                <a:srgbClr val="000000"/>
              </a:solidFill>
              <a:latin typeface="Cambria" panose="02040503050406030204" charset="0"/>
              <a:ea typeface="Arial" panose="020B0604020202020204"/>
              <a:cs typeface="Cambria" panose="02040503050406030204" charset="0"/>
              <a:sym typeface="Arial" panose="020B0604020202020204"/>
            </a:endParaRPr>
          </a:p>
        </p:txBody>
      </p:sp>
      <p:sp>
        <p:nvSpPr>
          <p:cNvPr id="5" name="Google Shape;125;p3"/>
          <p:cNvSpPr txBox="1"/>
          <p:nvPr/>
        </p:nvSpPr>
        <p:spPr>
          <a:xfrm>
            <a:off x="623570" y="1844675"/>
            <a:ext cx="5386705" cy="236664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rtl="0">
              <a:lnSpc>
                <a:spcPct val="100000"/>
              </a:lnSpc>
              <a:spcBef>
                <a:spcPct val="0"/>
              </a:spcBef>
              <a:spcAft>
                <a:spcPct val="0"/>
              </a:spcAft>
              <a:buNone/>
            </a:pPr>
            <a:r>
              <a:rPr lang="en-IN" b="1">
                <a:latin typeface="Verdana" panose="020B0604030504040204" pitchFamily="34" charset="0"/>
                <a:ea typeface="Verdana" panose="020B0604030504040204" pitchFamily="34" charset="0"/>
              </a:rPr>
              <a:t>Team Progress and Movement</a:t>
            </a:r>
            <a:endParaRPr lang="en-IN" b="1">
              <a:latin typeface="Verdana" panose="020B0604030504040204" pitchFamily="34" charset="0"/>
              <a:ea typeface="Verdana" panose="020B0604030504040204" pitchFamily="34" charset="0"/>
            </a:endParaRPr>
          </a:p>
          <a:p>
            <a:pPr marL="0" marR="0" lvl="0" indent="0" rtl="0">
              <a:lnSpc>
                <a:spcPct val="100000"/>
              </a:lnSpc>
              <a:spcBef>
                <a:spcPct val="0"/>
              </a:spcBef>
              <a:spcAft>
                <a:spcPct val="0"/>
              </a:spcAft>
              <a:buNone/>
            </a:pPr>
            <a:endParaRPr lang="en-IN" b="1">
              <a:latin typeface="Verdana" panose="020B0604030504040204" pitchFamily="34" charset="0"/>
              <a:ea typeface="Verdana" panose="020B0604030504040204" pitchFamily="34" charset="0"/>
            </a:endParaRPr>
          </a:p>
          <a:p>
            <a:pPr marL="285750" marR="0" lvl="0" indent="-285750" rtl="0">
              <a:lnSpc>
                <a:spcPct val="100000"/>
              </a:lnSpc>
              <a:spcBef>
                <a:spcPct val="0"/>
              </a:spcBef>
              <a:spcAft>
                <a:spcPct val="0"/>
              </a:spcAft>
              <a:buFont typeface="Arial" panose="020B0604020202020204" pitchFamily="34" charset="0"/>
              <a:buChar char="•"/>
            </a:pPr>
            <a:r>
              <a:rPr lang="en-IN">
                <a:latin typeface="Verdana" panose="020B0604030504040204" pitchFamily="34" charset="0"/>
                <a:ea typeface="Verdana" panose="020B0604030504040204" pitchFamily="34" charset="0"/>
              </a:rPr>
              <a:t>Completed integration of the components</a:t>
            </a:r>
            <a:endParaRPr lang="en-IN">
              <a:latin typeface="Verdana" panose="020B0604030504040204" pitchFamily="34" charset="0"/>
              <a:ea typeface="Verdana" panose="020B0604030504040204" pitchFamily="34" charset="0"/>
            </a:endParaRPr>
          </a:p>
          <a:p>
            <a:pPr marR="0" lvl="0" indent="0" rtl="0">
              <a:lnSpc>
                <a:spcPct val="100000"/>
              </a:lnSpc>
              <a:spcBef>
                <a:spcPct val="0"/>
              </a:spcBef>
              <a:spcAft>
                <a:spcPct val="0"/>
              </a:spcAft>
              <a:buFont typeface="Arial" panose="020B0604020202020204" pitchFamily="34" charset="0"/>
              <a:buNone/>
            </a:pPr>
            <a:endParaRPr lang="en-IN">
              <a:latin typeface="Verdana" panose="020B0604030504040204" pitchFamily="34" charset="0"/>
              <a:ea typeface="Verdana" panose="020B0604030504040204" pitchFamily="34" charset="0"/>
            </a:endParaRPr>
          </a:p>
          <a:p>
            <a:pPr marL="285750" marR="0" lvl="0" indent="-285750" rtl="0">
              <a:lnSpc>
                <a:spcPct val="100000"/>
              </a:lnSpc>
              <a:spcBef>
                <a:spcPct val="0"/>
              </a:spcBef>
              <a:spcAft>
                <a:spcPct val="0"/>
              </a:spcAft>
              <a:buFont typeface="Arial" panose="020B0604020202020204" pitchFamily="34" charset="0"/>
              <a:buChar char="•"/>
            </a:pPr>
            <a:r>
              <a:rPr lang="en-IN">
                <a:latin typeface="Verdana" panose="020B0604030504040204" pitchFamily="34" charset="0"/>
                <a:ea typeface="Verdana" panose="020B0604030504040204" pitchFamily="34" charset="0"/>
              </a:rPr>
              <a:t>Application Outline has been designed for easy access</a:t>
            </a:r>
            <a:endParaRPr lang="en-IN">
              <a:latin typeface="Verdana" panose="020B0604030504040204" pitchFamily="34" charset="0"/>
              <a:ea typeface="Verdana" panose="020B0604030504040204" pitchFamily="34" charset="0"/>
            </a:endParaRPr>
          </a:p>
          <a:p>
            <a:pPr marR="0" lvl="0" indent="0" rtl="0">
              <a:lnSpc>
                <a:spcPct val="100000"/>
              </a:lnSpc>
              <a:spcBef>
                <a:spcPct val="0"/>
              </a:spcBef>
              <a:spcAft>
                <a:spcPct val="0"/>
              </a:spcAft>
              <a:buFont typeface="Arial" panose="020B0604020202020204" pitchFamily="34" charset="0"/>
              <a:buNone/>
            </a:pPr>
            <a:endParaRPr lang="en-IN">
              <a:latin typeface="Verdana" panose="020B0604030504040204" pitchFamily="34" charset="0"/>
              <a:ea typeface="Verdana" panose="020B0604030504040204" pitchFamily="34" charset="0"/>
            </a:endParaRPr>
          </a:p>
          <a:p>
            <a:pPr marL="285750" marR="0" lvl="0" indent="-285750" rtl="0">
              <a:lnSpc>
                <a:spcPct val="100000"/>
              </a:lnSpc>
              <a:spcBef>
                <a:spcPct val="0"/>
              </a:spcBef>
              <a:spcAft>
                <a:spcPct val="0"/>
              </a:spcAft>
              <a:buFont typeface="Arial" panose="020B0604020202020204" pitchFamily="34" charset="0"/>
              <a:buChar char="•"/>
            </a:pPr>
            <a:r>
              <a:rPr lang="en-IN">
                <a:latin typeface="Verdana" panose="020B0604030504040204" pitchFamily="34" charset="0"/>
                <a:ea typeface="Verdana" panose="020B0604030504040204" pitchFamily="34" charset="0"/>
              </a:rPr>
              <a:t>Targetting IEEE Conference paper (submission on 15th April)</a:t>
            </a:r>
            <a:endParaRPr lang="en-IN">
              <a:latin typeface="Verdana" panose="020B0604030504040204" pitchFamily="34" charset="0"/>
              <a:ea typeface="Verdana" panose="020B0604030504040204" pitchFamily="34" charset="0"/>
            </a:endParaRPr>
          </a:p>
          <a:p>
            <a:pPr marL="285750" marR="0" lvl="0" indent="-285750" rtl="0">
              <a:lnSpc>
                <a:spcPct val="100000"/>
              </a:lnSpc>
              <a:spcBef>
                <a:spcPct val="0"/>
              </a:spcBef>
              <a:spcAft>
                <a:spcPct val="0"/>
              </a:spcAft>
              <a:buFont typeface="Arial" panose="020B0604020202020204" pitchFamily="34" charset="0"/>
              <a:buChar char="•"/>
            </a:pPr>
            <a:endParaRPr lang="en-IN">
              <a:latin typeface="Verdana" panose="020B0604030504040204" pitchFamily="34" charset="0"/>
              <a:ea typeface="Verdana" panose="020B0604030504040204" pitchFamily="34" charset="0"/>
            </a:endParaRPr>
          </a:p>
          <a:p>
            <a:pPr marL="285750" marR="0" lvl="0" indent="-285750" rtl="0">
              <a:lnSpc>
                <a:spcPct val="100000"/>
              </a:lnSpc>
              <a:spcBef>
                <a:spcPct val="0"/>
              </a:spcBef>
              <a:spcAft>
                <a:spcPct val="0"/>
              </a:spcAft>
              <a:buFont typeface="Arial" panose="020B0604020202020204" pitchFamily="34" charset="0"/>
              <a:buChar char="•"/>
            </a:pPr>
            <a:r>
              <a:rPr lang="en-US" altLang="en-US">
                <a:latin typeface="Verdana" panose="020B0604030504040204" pitchFamily="34" charset="0"/>
                <a:ea typeface="Verdana" panose="020B0604030504040204" pitchFamily="34" charset="0"/>
              </a:rPr>
              <a:t>IEEE International Conferences on Network, Multimedia, and Information Technology (NMITCON)</a:t>
            </a:r>
            <a:endParaRPr lang="en-US" altLang="en-US">
              <a:latin typeface="Verdana" panose="020B0604030504040204" pitchFamily="34" charset="0"/>
              <a:ea typeface="Verdana" panose="020B0604030504040204" pitchFamily="34" charset="0"/>
            </a:endParaRPr>
          </a:p>
          <a:p>
            <a:pPr marL="285750" marR="0" lvl="0" indent="-285750" rtl="0">
              <a:lnSpc>
                <a:spcPct val="100000"/>
              </a:lnSpc>
              <a:spcBef>
                <a:spcPct val="0"/>
              </a:spcBef>
              <a:spcAft>
                <a:spcPct val="0"/>
              </a:spcAft>
              <a:buFont typeface="Arial" panose="020B0604020202020204" pitchFamily="34" charset="0"/>
              <a:buChar char="•"/>
            </a:pPr>
            <a:endParaRPr lang="en-IN">
              <a:latin typeface="Verdana" panose="020B0604030504040204" pitchFamily="34" charset="0"/>
              <a:ea typeface="Verdana" panose="020B0604030504040204" pitchFamily="34" charset="0"/>
            </a:endParaRPr>
          </a:p>
          <a:p>
            <a:pPr marL="285750" marR="0" lvl="0" indent="-285750" rtl="0">
              <a:lnSpc>
                <a:spcPct val="100000"/>
              </a:lnSpc>
              <a:spcBef>
                <a:spcPct val="0"/>
              </a:spcBef>
              <a:spcAft>
                <a:spcPct val="0"/>
              </a:spcAft>
              <a:buFont typeface="Arial" panose="020B0604020202020204" pitchFamily="34" charset="0"/>
              <a:buChar char="•"/>
            </a:pPr>
            <a:endParaRPr lang="en-IN">
              <a:latin typeface="Verdana" panose="020B0604030504040204" pitchFamily="34" charset="0"/>
              <a:ea typeface="Verdana" panose="020B0604030504040204" pitchFamily="34" charset="0"/>
            </a:endParaRPr>
          </a:p>
        </p:txBody>
      </p:sp>
      <p:sp>
        <p:nvSpPr>
          <p:cNvPr id="2" name="Google Shape;125;p3"/>
          <p:cNvSpPr txBox="1"/>
          <p:nvPr/>
        </p:nvSpPr>
        <p:spPr>
          <a:xfrm>
            <a:off x="6600190" y="1844675"/>
            <a:ext cx="4832350" cy="251968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rtl="0">
              <a:lnSpc>
                <a:spcPct val="100000"/>
              </a:lnSpc>
              <a:spcBef>
                <a:spcPct val="0"/>
              </a:spcBef>
              <a:spcAft>
                <a:spcPct val="0"/>
              </a:spcAft>
              <a:buNone/>
            </a:pPr>
            <a:r>
              <a:rPr lang="en-IN" b="1">
                <a:latin typeface="Verdana" panose="020B0604030504040204" pitchFamily="34" charset="0"/>
                <a:ea typeface="Verdana" panose="020B0604030504040204" pitchFamily="34" charset="0"/>
              </a:rPr>
              <a:t>Individual Contribution </a:t>
            </a:r>
            <a:endParaRPr lang="en-IN" b="1">
              <a:latin typeface="Verdana" panose="020B0604030504040204" pitchFamily="34" charset="0"/>
              <a:ea typeface="Verdana" panose="020B0604030504040204" pitchFamily="34" charset="0"/>
            </a:endParaRPr>
          </a:p>
          <a:p>
            <a:pPr lvl="3"/>
            <a:endParaRPr lang="en-IN">
              <a:latin typeface="Verdana" panose="020B0604030504040204" pitchFamily="34" charset="0"/>
              <a:ea typeface="Verdana" panose="020B0604030504040204" pitchFamily="34" charset="0"/>
            </a:endParaRPr>
          </a:p>
          <a:p>
            <a:pPr marL="285750" marR="0" lvl="0" indent="-285750" rtl="0">
              <a:lnSpc>
                <a:spcPct val="100000"/>
              </a:lnSpc>
              <a:spcBef>
                <a:spcPct val="0"/>
              </a:spcBef>
              <a:spcAft>
                <a:spcPct val="0"/>
              </a:spcAft>
              <a:buFont typeface="Arial" panose="020B0604020202020204" pitchFamily="34" charset="0"/>
              <a:buChar char="•"/>
            </a:pPr>
            <a:r>
              <a:rPr lang="en-IN">
                <a:latin typeface="Verdana" panose="020B0604030504040204" pitchFamily="34" charset="0"/>
                <a:ea typeface="Verdana" panose="020B0604030504040204" pitchFamily="34" charset="0"/>
              </a:rPr>
              <a:t>Key contributions: MEGHANA B </a:t>
            </a:r>
            <a:endParaRPr lang="en-IN">
              <a:latin typeface="Verdana" panose="020B0604030504040204" pitchFamily="34" charset="0"/>
              <a:ea typeface="Verdana" panose="020B0604030504040204" pitchFamily="34" charset="0"/>
            </a:endParaRPr>
          </a:p>
          <a:p>
            <a:pPr marL="285750" marR="0" lvl="0" indent="-285750" rtl="0">
              <a:lnSpc>
                <a:spcPct val="100000"/>
              </a:lnSpc>
              <a:spcBef>
                <a:spcPct val="0"/>
              </a:spcBef>
              <a:spcAft>
                <a:spcPct val="0"/>
              </a:spcAft>
              <a:buFont typeface="Arial" panose="020B0604020202020204" pitchFamily="34" charset="0"/>
              <a:buChar char="•"/>
            </a:pPr>
            <a:r>
              <a:rPr lang="en-IN">
                <a:latin typeface="Verdana" panose="020B0604030504040204" pitchFamily="34" charset="0"/>
                <a:ea typeface="Verdana" panose="020B0604030504040204" pitchFamily="34" charset="0"/>
              </a:rPr>
              <a:t>Circuit &amp; Code Designing, Application Building</a:t>
            </a:r>
            <a:endParaRPr lang="en-IN">
              <a:latin typeface="Verdana" panose="020B0604030504040204" pitchFamily="34" charset="0"/>
              <a:ea typeface="Verdana" panose="020B0604030504040204" pitchFamily="34" charset="0"/>
            </a:endParaRPr>
          </a:p>
          <a:p>
            <a:pPr marL="285750" marR="0" lvl="0" indent="-285750" rtl="0">
              <a:lnSpc>
                <a:spcPct val="100000"/>
              </a:lnSpc>
              <a:spcBef>
                <a:spcPct val="0"/>
              </a:spcBef>
              <a:spcAft>
                <a:spcPct val="0"/>
              </a:spcAft>
              <a:buFont typeface="Arial" panose="020B0604020202020204" pitchFamily="34" charset="0"/>
              <a:buChar char="•"/>
            </a:pPr>
            <a:endParaRPr lang="en-IN">
              <a:latin typeface="Verdana" panose="020B0604030504040204" pitchFamily="34" charset="0"/>
              <a:ea typeface="Verdana" panose="020B0604030504040204" pitchFamily="34" charset="0"/>
            </a:endParaRPr>
          </a:p>
          <a:p>
            <a:pPr marL="285750" marR="0" lvl="0" indent="-285750" rtl="0">
              <a:lnSpc>
                <a:spcPct val="100000"/>
              </a:lnSpc>
              <a:spcBef>
                <a:spcPct val="0"/>
              </a:spcBef>
              <a:spcAft>
                <a:spcPct val="0"/>
              </a:spcAft>
              <a:buFont typeface="Arial" panose="020B0604020202020204" pitchFamily="34" charset="0"/>
              <a:buChar char="•"/>
            </a:pPr>
            <a:r>
              <a:rPr lang="en-IN">
                <a:latin typeface="Verdana" panose="020B0604030504040204" pitchFamily="34" charset="0"/>
                <a:ea typeface="Verdana" panose="020B0604030504040204" pitchFamily="34" charset="0"/>
                <a:sym typeface="+mn-ea"/>
              </a:rPr>
              <a:t>Key contributions: MATAM MANASWINI </a:t>
            </a:r>
            <a:endParaRPr lang="en-IN">
              <a:latin typeface="Verdana" panose="020B0604030504040204" pitchFamily="34" charset="0"/>
              <a:ea typeface="Verdana" panose="020B0604030504040204" pitchFamily="34" charset="0"/>
              <a:sym typeface="+mn-ea"/>
            </a:endParaRPr>
          </a:p>
          <a:p>
            <a:pPr marL="285750" marR="0" lvl="0" indent="-285750" rtl="0">
              <a:lnSpc>
                <a:spcPct val="100000"/>
              </a:lnSpc>
              <a:spcBef>
                <a:spcPct val="0"/>
              </a:spcBef>
              <a:spcAft>
                <a:spcPct val="0"/>
              </a:spcAft>
              <a:buFont typeface="Arial" panose="020B0604020202020204" pitchFamily="34" charset="0"/>
              <a:buChar char="•"/>
            </a:pPr>
            <a:r>
              <a:rPr lang="en-IN">
                <a:latin typeface="Verdana" panose="020B0604030504040204" pitchFamily="34" charset="0"/>
                <a:ea typeface="Verdana" panose="020B0604030504040204" pitchFamily="34" charset="0"/>
                <a:sym typeface="+mn-ea"/>
              </a:rPr>
              <a:t>Circuit &amp; Code Designing, Literature survey</a:t>
            </a:r>
            <a:endParaRPr lang="en-IN">
              <a:latin typeface="Verdana" panose="020B0604030504040204" pitchFamily="34" charset="0"/>
              <a:ea typeface="Verdana" panose="020B0604030504040204" pitchFamily="34" charset="0"/>
              <a:sym typeface="+mn-ea"/>
            </a:endParaRPr>
          </a:p>
          <a:p>
            <a:pPr marL="285750" marR="0" lvl="0" indent="-285750" rtl="0">
              <a:lnSpc>
                <a:spcPct val="100000"/>
              </a:lnSpc>
              <a:spcBef>
                <a:spcPct val="0"/>
              </a:spcBef>
              <a:spcAft>
                <a:spcPct val="0"/>
              </a:spcAft>
              <a:buFont typeface="Arial" panose="020B0604020202020204" pitchFamily="34" charset="0"/>
              <a:buChar char="•"/>
            </a:pPr>
            <a:endParaRPr lang="en-IN">
              <a:latin typeface="Verdana" panose="020B0604030504040204" pitchFamily="34" charset="0"/>
              <a:ea typeface="Verdana" panose="020B0604030504040204" pitchFamily="34" charset="0"/>
              <a:sym typeface="+mn-ea"/>
            </a:endParaRPr>
          </a:p>
          <a:p>
            <a:pPr marL="285750" marR="0" lvl="0" indent="-285750" rtl="0">
              <a:lnSpc>
                <a:spcPct val="100000"/>
              </a:lnSpc>
              <a:spcBef>
                <a:spcPct val="0"/>
              </a:spcBef>
              <a:spcAft>
                <a:spcPct val="0"/>
              </a:spcAft>
              <a:buFont typeface="Arial" panose="020B0604020202020204" pitchFamily="34" charset="0"/>
              <a:buChar char="•"/>
            </a:pPr>
            <a:r>
              <a:rPr lang="en-IN">
                <a:latin typeface="Verdana" panose="020B0604030504040204" pitchFamily="34" charset="0"/>
                <a:ea typeface="Verdana" panose="020B0604030504040204" pitchFamily="34" charset="0"/>
                <a:sym typeface="+mn-ea"/>
              </a:rPr>
              <a:t>Key contributions: SHREE RAKSHA B N </a:t>
            </a:r>
            <a:endParaRPr lang="en-IN">
              <a:latin typeface="Verdana" panose="020B0604030504040204" pitchFamily="34" charset="0"/>
              <a:ea typeface="Verdana" panose="020B0604030504040204" pitchFamily="34" charset="0"/>
              <a:sym typeface="+mn-ea"/>
            </a:endParaRPr>
          </a:p>
          <a:p>
            <a:pPr marL="285750" marR="0" lvl="0" indent="-285750" rtl="0">
              <a:lnSpc>
                <a:spcPct val="100000"/>
              </a:lnSpc>
              <a:spcBef>
                <a:spcPct val="0"/>
              </a:spcBef>
              <a:spcAft>
                <a:spcPct val="0"/>
              </a:spcAft>
              <a:buFont typeface="Arial" panose="020B0604020202020204" pitchFamily="34" charset="0"/>
              <a:buChar char="•"/>
            </a:pPr>
            <a:r>
              <a:rPr lang="en-IN">
                <a:latin typeface="Verdana" panose="020B0604030504040204" pitchFamily="34" charset="0"/>
                <a:ea typeface="Verdana" panose="020B0604030504040204" pitchFamily="34" charset="0"/>
                <a:sym typeface="+mn-ea"/>
              </a:rPr>
              <a:t>Documentation, Circuit Designing, App buidling </a:t>
            </a:r>
            <a:endParaRPr lang="en-IN">
              <a:latin typeface="Verdana" panose="020B0604030504040204" pitchFamily="34" charset="0"/>
              <a:ea typeface="Verdana" panose="020B0604030504040204" pitchFamily="34" charset="0"/>
            </a:endParaRPr>
          </a:p>
          <a:p>
            <a:pPr marL="285750" marR="0" lvl="0" indent="-285750" rtl="0">
              <a:lnSpc>
                <a:spcPct val="100000"/>
              </a:lnSpc>
              <a:spcBef>
                <a:spcPct val="0"/>
              </a:spcBef>
              <a:spcAft>
                <a:spcPct val="0"/>
              </a:spcAft>
              <a:buFont typeface="Arial" panose="020B0604020202020204" pitchFamily="34" charset="0"/>
              <a:buChar char="•"/>
            </a:pPr>
            <a:endParaRPr lang="en-IN">
              <a:latin typeface="Verdana" panose="020B0604030504040204" pitchFamily="34" charset="0"/>
              <a:ea typeface="Verdana" panose="020B0604030504040204" pitchFamily="34" charset="0"/>
            </a:endParaRPr>
          </a:p>
          <a:p>
            <a:pPr marR="0" lvl="0" indent="0" rtl="0">
              <a:lnSpc>
                <a:spcPct val="100000"/>
              </a:lnSpc>
              <a:spcBef>
                <a:spcPct val="0"/>
              </a:spcBef>
              <a:spcAft>
                <a:spcPct val="0"/>
              </a:spcAft>
              <a:buFont typeface="Arial" panose="020B0604020202020204" pitchFamily="34" charset="0"/>
              <a:buNone/>
            </a:pPr>
            <a:endParaRPr lang="en-IN">
              <a:latin typeface="Verdana" panose="020B0604030504040204" pitchFamily="34" charset="0"/>
              <a:ea typeface="Verdana" panose="020B0604030504040204" pitchFamily="34" charset="0"/>
            </a:endParaRPr>
          </a:p>
        </p:txBody>
      </p:sp>
      <p:sp>
        <p:nvSpPr>
          <p:cNvPr id="6" name="Text Box 5"/>
          <p:cNvSpPr txBox="1"/>
          <p:nvPr/>
        </p:nvSpPr>
        <p:spPr>
          <a:xfrm>
            <a:off x="10776585" y="116205"/>
            <a:ext cx="1584325" cy="368300"/>
          </a:xfrm>
          <a:prstGeom prst="rect">
            <a:avLst/>
          </a:prstGeom>
          <a:noFill/>
        </p:spPr>
        <p:txBody>
          <a:bodyPr wrap="square" rtlCol="0" anchor="t">
            <a:spAutoFit/>
          </a:bodyPr>
          <a:p>
            <a:pPr marR="0" lvl="0" indent="0" rtl="0">
              <a:lnSpc>
                <a:spcPct val="100000"/>
              </a:lnSpc>
              <a:spcBef>
                <a:spcPct val="0"/>
              </a:spcBef>
              <a:spcAft>
                <a:spcPct val="0"/>
              </a:spcAft>
              <a:buFont typeface="Arial" panose="020B0604020202020204" pitchFamily="34" charset="0"/>
              <a:buNone/>
            </a:pPr>
            <a:r>
              <a:rPr lang="en-US" b="1">
                <a:solidFill>
                  <a:srgbClr val="FF0000"/>
                </a:solidFill>
                <a:latin typeface="Cambria" panose="02040503050406030204" charset="0"/>
                <a:cs typeface="Cambria" panose="02040503050406030204" charset="0"/>
                <a:sym typeface="+mn-ea"/>
              </a:rPr>
              <a:t>REVIEW </a:t>
            </a:r>
            <a:r>
              <a:rPr lang="en-IN" altLang="en-US" b="1">
                <a:solidFill>
                  <a:srgbClr val="FF0000"/>
                </a:solidFill>
                <a:latin typeface="Cambria" panose="02040503050406030204" charset="0"/>
                <a:cs typeface="Cambria" panose="02040503050406030204" charset="0"/>
                <a:sym typeface="+mn-ea"/>
              </a:rPr>
              <a:t>3</a:t>
            </a:r>
            <a:endParaRPr lang="en-IN" altLang="en-US" b="1">
              <a:solidFill>
                <a:srgbClr val="FF0000"/>
              </a:solidFill>
              <a:latin typeface="Cambria" panose="02040503050406030204" charset="0"/>
              <a:cs typeface="Cambria" panose="02040503050406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fld>
            <a:endParaRPr lang="en-US"/>
          </a:p>
        </p:txBody>
      </p:sp>
      <p:sp>
        <p:nvSpPr>
          <p:cNvPr id="4" name="Google Shape;125;p3"/>
          <p:cNvSpPr txBox="1"/>
          <p:nvPr/>
        </p:nvSpPr>
        <p:spPr>
          <a:xfrm>
            <a:off x="1000124" y="232275"/>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lnSpc>
                <a:spcPct val="100000"/>
              </a:lnSpc>
              <a:spcBef>
                <a:spcPct val="0"/>
              </a:spcBef>
              <a:spcAft>
                <a:spcPct val="0"/>
              </a:spcAft>
              <a:buClr>
                <a:srgbClr val="000000"/>
              </a:buClr>
              <a:buSzPts val="2400"/>
              <a:buFont typeface="Arial" panose="020B0604020202020204"/>
              <a:buNone/>
            </a:pPr>
            <a:r>
              <a:rPr lang="en-US" sz="2400" b="1" i="0" u="none" strike="noStrike" cap="none">
                <a:solidFill>
                  <a:srgbClr val="000000"/>
                </a:solidFill>
                <a:latin typeface="Cambria" panose="02040503050406030204" charset="0"/>
                <a:ea typeface="Montserrat" panose="00000500000000000000"/>
                <a:cs typeface="Cambria" panose="02040503050406030204" charset="0"/>
                <a:sym typeface="Montserrat" panose="00000500000000000000"/>
              </a:rPr>
              <a:t>Conclusion &amp; Future Work</a:t>
            </a:r>
            <a:endParaRPr lang="en-US" sz="1400" b="0" i="0" u="none" strike="noStrike" cap="none">
              <a:solidFill>
                <a:srgbClr val="000000"/>
              </a:solidFill>
              <a:latin typeface="Cambria" panose="02040503050406030204" charset="0"/>
              <a:ea typeface="Arial" panose="020B0604020202020204"/>
              <a:cs typeface="Cambria" panose="02040503050406030204" charset="0"/>
              <a:sym typeface="Arial" panose="020B0604020202020204"/>
            </a:endParaRPr>
          </a:p>
        </p:txBody>
      </p:sp>
      <p:sp>
        <p:nvSpPr>
          <p:cNvPr id="5" name="Google Shape;125;p3"/>
          <p:cNvSpPr txBox="1"/>
          <p:nvPr/>
        </p:nvSpPr>
        <p:spPr>
          <a:xfrm>
            <a:off x="479425" y="765175"/>
            <a:ext cx="11326495" cy="54483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rtl="0">
              <a:lnSpc>
                <a:spcPct val="100000"/>
              </a:lnSpc>
              <a:spcBef>
                <a:spcPct val="0"/>
              </a:spcBef>
              <a:spcAft>
                <a:spcPct val="0"/>
              </a:spcAft>
              <a:buNone/>
            </a:pPr>
            <a:r>
              <a:rPr lang="en-IN" sz="1600" b="1">
                <a:latin typeface="Cambria" panose="02040503050406030204" charset="0"/>
                <a:ea typeface="Verdana" panose="020B0604030504040204" pitchFamily="34" charset="0"/>
                <a:cs typeface="Cambria" panose="02040503050406030204" charset="0"/>
              </a:rPr>
              <a:t>Summary and Conclusion : </a:t>
            </a:r>
            <a:endParaRPr lang="en-IN" sz="1600" b="1">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endParaRPr lang="en-IN" sz="1600">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r>
              <a:rPr lang="en-US" altLang="en-US" sz="1600" b="1">
                <a:latin typeface="Cambria" panose="02040503050406030204" charset="0"/>
                <a:ea typeface="Verdana" panose="020B0604030504040204" pitchFamily="34" charset="0"/>
                <a:cs typeface="Cambria" panose="02040503050406030204" charset="0"/>
              </a:rPr>
              <a:t>GPS &amp; GSM-based Tracking – </a:t>
            </a:r>
            <a:endParaRPr lang="en-US" altLang="en-US" sz="1600" b="1">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r>
              <a:rPr lang="en-US" altLang="en-US" sz="1600">
                <a:latin typeface="Cambria" panose="02040503050406030204" charset="0"/>
                <a:ea typeface="Verdana" panose="020B0604030504040204" pitchFamily="34" charset="0"/>
                <a:cs typeface="Cambria" panose="02040503050406030204" charset="0"/>
              </a:rPr>
              <a:t>Uses Arduino Nano and SMS-based tracking for accurate location monitoring, even in rural areas.</a:t>
            </a:r>
            <a:endParaRPr lang="en-US" altLang="en-US" sz="1600">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endParaRPr lang="en-US" altLang="en-US" sz="1600">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r>
              <a:rPr lang="en-US" altLang="en-US" sz="1600" b="1">
                <a:latin typeface="Cambria" panose="02040503050406030204" charset="0"/>
                <a:ea typeface="Verdana" panose="020B0604030504040204" pitchFamily="34" charset="0"/>
                <a:cs typeface="Cambria" panose="02040503050406030204" charset="0"/>
              </a:rPr>
              <a:t>Efficient &amp; Secure System –</a:t>
            </a:r>
            <a:r>
              <a:rPr lang="en-US" altLang="en-US" sz="1600">
                <a:latin typeface="Cambria" panose="02040503050406030204" charset="0"/>
                <a:ea typeface="Verdana" panose="020B0604030504040204" pitchFamily="34" charset="0"/>
                <a:cs typeface="Cambria" panose="02040503050406030204" charset="0"/>
              </a:rPr>
              <a:t> </a:t>
            </a:r>
            <a:endParaRPr lang="en-US" altLang="en-US" sz="1600">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r>
              <a:rPr lang="en-US" altLang="en-US" sz="1600">
                <a:latin typeface="Cambria" panose="02040503050406030204" charset="0"/>
                <a:ea typeface="Verdana" panose="020B0604030504040204" pitchFamily="34" charset="0"/>
                <a:cs typeface="Cambria" panose="02040503050406030204" charset="0"/>
              </a:rPr>
              <a:t>Features a panic button, Agri-Route app for direct trade, and 18650 batteries for power efficiency.</a:t>
            </a:r>
            <a:endParaRPr lang="en-US" altLang="en-US" sz="1600">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endParaRPr lang="en-US" altLang="en-US" sz="1600">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r>
              <a:rPr lang="en-US" altLang="en-US" sz="1600" b="1">
                <a:latin typeface="Cambria" panose="02040503050406030204" charset="0"/>
                <a:ea typeface="Verdana" panose="020B0604030504040204" pitchFamily="34" charset="0"/>
                <a:cs typeface="Cambria" panose="02040503050406030204" charset="0"/>
              </a:rPr>
              <a:t>Scalable IoT Solution –</a:t>
            </a:r>
            <a:r>
              <a:rPr lang="en-US" altLang="en-US" sz="1600">
                <a:latin typeface="Cambria" panose="02040503050406030204" charset="0"/>
                <a:ea typeface="Verdana" panose="020B0604030504040204" pitchFamily="34" charset="0"/>
                <a:cs typeface="Cambria" panose="02040503050406030204" charset="0"/>
              </a:rPr>
              <a:t> </a:t>
            </a:r>
            <a:endParaRPr lang="en-US" altLang="en-US" sz="1600">
              <a:latin typeface="Cambria" panose="02040503050406030204" charset="0"/>
              <a:ea typeface="Verdana" panose="020B0604030504040204" pitchFamily="34" charset="0"/>
              <a:cs typeface="Cambria" panose="02040503050406030204" charset="0"/>
            </a:endParaRPr>
          </a:p>
          <a:p>
            <a:pPr marL="0" marR="0" lvl="0" indent="0" rtl="0">
              <a:lnSpc>
                <a:spcPct val="100000"/>
              </a:lnSpc>
              <a:spcBef>
                <a:spcPct val="0"/>
              </a:spcBef>
              <a:spcAft>
                <a:spcPct val="0"/>
              </a:spcAft>
              <a:buNone/>
            </a:pPr>
            <a:r>
              <a:rPr lang="en-US" altLang="en-US" sz="1600">
                <a:latin typeface="Cambria" panose="02040503050406030204" charset="0"/>
                <a:ea typeface="Verdana" panose="020B0604030504040204" pitchFamily="34" charset="0"/>
                <a:cs typeface="Cambria" panose="02040503050406030204" charset="0"/>
              </a:rPr>
              <a:t>Overcomes GPS &amp; power issues, enhances supply chain management, and ensures cost-effective logistics.</a:t>
            </a:r>
            <a:endParaRPr lang="en-US" altLang="en-US" sz="1600">
              <a:latin typeface="Cambria" panose="02040503050406030204" charset="0"/>
              <a:ea typeface="Verdana" panose="020B0604030504040204" pitchFamily="34" charset="0"/>
              <a:cs typeface="Cambria" panose="02040503050406030204" charset="0"/>
            </a:endParaRPr>
          </a:p>
          <a:p>
            <a:pPr marR="0" lvl="0" indent="0" rtl="0">
              <a:lnSpc>
                <a:spcPct val="100000"/>
              </a:lnSpc>
              <a:spcBef>
                <a:spcPct val="0"/>
              </a:spcBef>
              <a:spcAft>
                <a:spcPct val="0"/>
              </a:spcAft>
              <a:buFont typeface="Arial" panose="020B0604020202020204" pitchFamily="34" charset="0"/>
              <a:buNone/>
            </a:pPr>
            <a:endParaRPr lang="en-IN" sz="1600">
              <a:latin typeface="Cambria" panose="02040503050406030204" charset="0"/>
              <a:ea typeface="Verdana" panose="020B0604030504040204" pitchFamily="34" charset="0"/>
              <a:cs typeface="Cambria" panose="02040503050406030204" charset="0"/>
            </a:endParaRPr>
          </a:p>
          <a:p>
            <a:r>
              <a:rPr lang="en-IN" sz="1600" b="1">
                <a:latin typeface="Cambria" panose="02040503050406030204" charset="0"/>
                <a:ea typeface="Verdana" panose="020B0604030504040204" pitchFamily="34" charset="0"/>
                <a:cs typeface="Cambria" panose="02040503050406030204" charset="0"/>
              </a:rPr>
              <a:t>Future Work : </a:t>
            </a:r>
            <a:endParaRPr lang="en-IN" sz="1600" b="1">
              <a:latin typeface="Cambria" panose="02040503050406030204" charset="0"/>
              <a:ea typeface="Verdana" panose="020B0604030504040204" pitchFamily="34" charset="0"/>
              <a:cs typeface="Cambria" panose="02040503050406030204" charset="0"/>
            </a:endParaRPr>
          </a:p>
          <a:p>
            <a:endParaRPr lang="en-IN" sz="1600" b="1">
              <a:latin typeface="Cambria" panose="02040503050406030204" charset="0"/>
              <a:ea typeface="Verdana" panose="020B0604030504040204" pitchFamily="34" charset="0"/>
              <a:cs typeface="Cambria" panose="02040503050406030204" charset="0"/>
            </a:endParaRPr>
          </a:p>
          <a:p>
            <a:pPr marR="0" lvl="0" rtl="0">
              <a:lnSpc>
                <a:spcPct val="100000"/>
              </a:lnSpc>
              <a:spcBef>
                <a:spcPct val="0"/>
              </a:spcBef>
              <a:spcAft>
                <a:spcPct val="0"/>
              </a:spcAft>
            </a:pPr>
            <a:r>
              <a:rPr lang="en-US" altLang="en-US" sz="1600" b="1">
                <a:latin typeface="Cambria" panose="02040503050406030204" charset="0"/>
                <a:ea typeface="Verdana" panose="020B0604030504040204" pitchFamily="34" charset="0"/>
                <a:cs typeface="Cambria" panose="02040503050406030204" charset="0"/>
              </a:rPr>
              <a:t>Cloud-Based Tracking –</a:t>
            </a:r>
            <a:r>
              <a:rPr lang="en-US" altLang="en-US" sz="1600">
                <a:latin typeface="Cambria" panose="02040503050406030204" charset="0"/>
                <a:ea typeface="Verdana" panose="020B0604030504040204" pitchFamily="34" charset="0"/>
                <a:cs typeface="Cambria" panose="02040503050406030204" charset="0"/>
              </a:rPr>
              <a:t> </a:t>
            </a:r>
            <a:endParaRPr lang="en-US" altLang="en-US" sz="1600">
              <a:latin typeface="Cambria" panose="02040503050406030204" charset="0"/>
              <a:ea typeface="Verdana" panose="020B0604030504040204" pitchFamily="34" charset="0"/>
              <a:cs typeface="Cambria" panose="02040503050406030204" charset="0"/>
            </a:endParaRPr>
          </a:p>
          <a:p>
            <a:pPr marR="0" lvl="0" rtl="0">
              <a:lnSpc>
                <a:spcPct val="100000"/>
              </a:lnSpc>
              <a:spcBef>
                <a:spcPct val="0"/>
              </a:spcBef>
              <a:spcAft>
                <a:spcPct val="0"/>
              </a:spcAft>
            </a:pPr>
            <a:r>
              <a:rPr lang="en-US" altLang="en-US" sz="1600">
                <a:latin typeface="Cambria" panose="02040503050406030204" charset="0"/>
                <a:ea typeface="Verdana" panose="020B0604030504040204" pitchFamily="34" charset="0"/>
                <a:cs typeface="Cambria" panose="02040503050406030204" charset="0"/>
              </a:rPr>
              <a:t>Integrate a web dashboard for continuous GPS tracking, reducing reliance on SMS.</a:t>
            </a:r>
            <a:endParaRPr lang="en-US" altLang="en-US" sz="1600">
              <a:latin typeface="Cambria" panose="02040503050406030204" charset="0"/>
              <a:ea typeface="Verdana" panose="020B0604030504040204" pitchFamily="34" charset="0"/>
              <a:cs typeface="Cambria" panose="02040503050406030204" charset="0"/>
            </a:endParaRPr>
          </a:p>
          <a:p>
            <a:pPr marR="0" lvl="0" rtl="0">
              <a:lnSpc>
                <a:spcPct val="100000"/>
              </a:lnSpc>
              <a:spcBef>
                <a:spcPct val="0"/>
              </a:spcBef>
              <a:spcAft>
                <a:spcPct val="0"/>
              </a:spcAft>
            </a:pPr>
            <a:endParaRPr lang="en-US" altLang="en-US" sz="1600">
              <a:latin typeface="Cambria" panose="02040503050406030204" charset="0"/>
              <a:ea typeface="Verdana" panose="020B0604030504040204" pitchFamily="34" charset="0"/>
              <a:cs typeface="Cambria" panose="02040503050406030204" charset="0"/>
            </a:endParaRPr>
          </a:p>
          <a:p>
            <a:pPr marR="0" lvl="0" rtl="0">
              <a:lnSpc>
                <a:spcPct val="100000"/>
              </a:lnSpc>
              <a:spcBef>
                <a:spcPct val="0"/>
              </a:spcBef>
              <a:spcAft>
                <a:spcPct val="0"/>
              </a:spcAft>
            </a:pPr>
            <a:r>
              <a:rPr lang="en-US" altLang="en-US" sz="1600" b="1">
                <a:latin typeface="Cambria" panose="02040503050406030204" charset="0"/>
                <a:ea typeface="Verdana" panose="020B0604030504040204" pitchFamily="34" charset="0"/>
                <a:cs typeface="Cambria" panose="02040503050406030204" charset="0"/>
              </a:rPr>
              <a:t>Advanced Mobile App –</a:t>
            </a:r>
            <a:endParaRPr lang="en-US" altLang="en-US" sz="1600" b="1">
              <a:latin typeface="Cambria" panose="02040503050406030204" charset="0"/>
              <a:ea typeface="Verdana" panose="020B0604030504040204" pitchFamily="34" charset="0"/>
              <a:cs typeface="Cambria" panose="02040503050406030204" charset="0"/>
            </a:endParaRPr>
          </a:p>
          <a:p>
            <a:pPr marR="0" lvl="0" rtl="0">
              <a:lnSpc>
                <a:spcPct val="100000"/>
              </a:lnSpc>
              <a:spcBef>
                <a:spcPct val="0"/>
              </a:spcBef>
              <a:spcAft>
                <a:spcPct val="0"/>
              </a:spcAft>
            </a:pPr>
            <a:r>
              <a:rPr lang="en-US" altLang="en-US" sz="1600">
                <a:latin typeface="Cambria" panose="02040503050406030204" charset="0"/>
                <a:ea typeface="Verdana" panose="020B0604030504040204" pitchFamily="34" charset="0"/>
                <a:cs typeface="Cambria" panose="02040503050406030204" charset="0"/>
              </a:rPr>
              <a:t>Develop a custom Android/iOS app with live tracking, push notifications, and analytics.</a:t>
            </a:r>
            <a:endParaRPr lang="en-US" altLang="en-US" sz="1600">
              <a:latin typeface="Cambria" panose="02040503050406030204" charset="0"/>
              <a:ea typeface="Verdana" panose="020B0604030504040204" pitchFamily="34" charset="0"/>
              <a:cs typeface="Cambria" panose="02040503050406030204" charset="0"/>
            </a:endParaRPr>
          </a:p>
          <a:p>
            <a:pPr marR="0" lvl="0" rtl="0">
              <a:lnSpc>
                <a:spcPct val="100000"/>
              </a:lnSpc>
              <a:spcBef>
                <a:spcPct val="0"/>
              </a:spcBef>
              <a:spcAft>
                <a:spcPct val="0"/>
              </a:spcAft>
            </a:pPr>
            <a:endParaRPr lang="en-US" altLang="en-US" sz="1600">
              <a:latin typeface="Cambria" panose="02040503050406030204" charset="0"/>
              <a:ea typeface="Verdana" panose="020B0604030504040204" pitchFamily="34" charset="0"/>
              <a:cs typeface="Cambria" panose="02040503050406030204" charset="0"/>
            </a:endParaRPr>
          </a:p>
          <a:p>
            <a:pPr marR="0" lvl="0" rtl="0">
              <a:lnSpc>
                <a:spcPct val="100000"/>
              </a:lnSpc>
              <a:spcBef>
                <a:spcPct val="0"/>
              </a:spcBef>
              <a:spcAft>
                <a:spcPct val="0"/>
              </a:spcAft>
            </a:pPr>
            <a:r>
              <a:rPr lang="en-US" altLang="en-US" sz="1600" b="1">
                <a:latin typeface="Cambria" panose="02040503050406030204" charset="0"/>
                <a:ea typeface="Verdana" panose="020B0604030504040204" pitchFamily="34" charset="0"/>
                <a:cs typeface="Cambria" panose="02040503050406030204" charset="0"/>
              </a:rPr>
              <a:t>Improved GPS &amp; Security – </a:t>
            </a:r>
            <a:endParaRPr lang="en-US" altLang="en-US" sz="1600" b="1">
              <a:latin typeface="Cambria" panose="02040503050406030204" charset="0"/>
              <a:ea typeface="Verdana" panose="020B0604030504040204" pitchFamily="34" charset="0"/>
              <a:cs typeface="Cambria" panose="02040503050406030204" charset="0"/>
            </a:endParaRPr>
          </a:p>
          <a:p>
            <a:pPr marR="0" lvl="0" rtl="0">
              <a:lnSpc>
                <a:spcPct val="100000"/>
              </a:lnSpc>
              <a:spcBef>
                <a:spcPct val="0"/>
              </a:spcBef>
              <a:spcAft>
                <a:spcPct val="0"/>
              </a:spcAft>
            </a:pPr>
            <a:r>
              <a:rPr lang="en-US" altLang="en-US" sz="1600">
                <a:latin typeface="Cambria" panose="02040503050406030204" charset="0"/>
                <a:ea typeface="Verdana" panose="020B0604030504040204" pitchFamily="34" charset="0"/>
                <a:cs typeface="Cambria" panose="02040503050406030204" charset="0"/>
              </a:rPr>
              <a:t>Upgrade to multi-band GPS modules and implement encryption, geofencing, and motion detection.</a:t>
            </a:r>
            <a:endParaRPr lang="en-US" altLang="en-US" sz="1600">
              <a:latin typeface="Cambria" panose="02040503050406030204" charset="0"/>
              <a:ea typeface="Verdana" panose="020B0604030504040204" pitchFamily="34" charset="0"/>
              <a:cs typeface="Cambria" panose="02040503050406030204" charset="0"/>
            </a:endParaRPr>
          </a:p>
          <a:p>
            <a:pPr marR="0" lvl="0" rtl="0">
              <a:lnSpc>
                <a:spcPct val="100000"/>
              </a:lnSpc>
              <a:spcBef>
                <a:spcPct val="0"/>
              </a:spcBef>
              <a:spcAft>
                <a:spcPct val="0"/>
              </a:spcAft>
            </a:pPr>
            <a:endParaRPr lang="en-US" altLang="en-US" sz="1600">
              <a:latin typeface="Cambria" panose="02040503050406030204" charset="0"/>
              <a:ea typeface="Verdana" panose="020B0604030504040204" pitchFamily="34" charset="0"/>
              <a:cs typeface="Cambria" panose="02040503050406030204" charset="0"/>
            </a:endParaRPr>
          </a:p>
        </p:txBody>
      </p:sp>
      <p:sp>
        <p:nvSpPr>
          <p:cNvPr id="2" name="Text Box 1"/>
          <p:cNvSpPr txBox="1"/>
          <p:nvPr/>
        </p:nvSpPr>
        <p:spPr>
          <a:xfrm>
            <a:off x="10633075" y="116840"/>
            <a:ext cx="1424305" cy="368300"/>
          </a:xfrm>
          <a:prstGeom prst="rect">
            <a:avLst/>
          </a:prstGeom>
          <a:noFill/>
        </p:spPr>
        <p:txBody>
          <a:bodyPr wrap="square" rtlCol="0" anchor="t">
            <a:spAutoFit/>
          </a:bodyPr>
          <a:p>
            <a:pPr marR="0" lvl="0" indent="0" rtl="0">
              <a:lnSpc>
                <a:spcPct val="100000"/>
              </a:lnSpc>
              <a:spcBef>
                <a:spcPct val="0"/>
              </a:spcBef>
              <a:spcAft>
                <a:spcPct val="0"/>
              </a:spcAft>
              <a:buFont typeface="Arial" panose="020B0604020202020204" pitchFamily="34" charset="0"/>
              <a:buNone/>
            </a:pPr>
            <a:r>
              <a:rPr lang="en-US" b="1">
                <a:solidFill>
                  <a:srgbClr val="FF0000"/>
                </a:solidFill>
                <a:latin typeface="Cambria" panose="02040503050406030204" charset="0"/>
                <a:cs typeface="Cambria" panose="02040503050406030204" charset="0"/>
                <a:sym typeface="+mn-ea"/>
              </a:rPr>
              <a:t>REVIEW </a:t>
            </a:r>
            <a:r>
              <a:rPr lang="en-IN" altLang="en-US" b="1">
                <a:solidFill>
                  <a:srgbClr val="FF0000"/>
                </a:solidFill>
                <a:latin typeface="Cambria" panose="02040503050406030204" charset="0"/>
                <a:cs typeface="Cambria" panose="02040503050406030204" charset="0"/>
                <a:sym typeface="+mn-ea"/>
              </a:rPr>
              <a:t>3</a:t>
            </a:r>
            <a:endParaRPr lang="en-IN" altLang="en-US" b="1">
              <a:solidFill>
                <a:srgbClr val="FF0000"/>
              </a:solidFill>
              <a:latin typeface="Cambria" panose="02040503050406030204" charset="0"/>
              <a:cs typeface="Cambria" panose="02040503050406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g2fee63df26b_0_0"/>
          <p:cNvSpPr txBox="1"/>
          <p:nvPr/>
        </p:nvSpPr>
        <p:spPr>
          <a:xfrm>
            <a:off x="1233714" y="2607717"/>
            <a:ext cx="9724500" cy="1862400"/>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lnSpc>
                <a:spcPct val="100000"/>
              </a:lnSpc>
              <a:spcBef>
                <a:spcPct val="0"/>
              </a:spcBef>
              <a:spcAft>
                <a:spcPct val="0"/>
              </a:spcAft>
              <a:buClr>
                <a:srgbClr val="000000"/>
              </a:buClr>
              <a:buSzPts val="11500"/>
              <a:buFont typeface="Arial" panose="020B0604020202020204"/>
              <a:buNone/>
            </a:pPr>
            <a:r>
              <a:rPr lang="en-US" sz="11500" b="1" i="0" u="none" strike="noStrike" cap="none">
                <a:solidFill>
                  <a:srgbClr val="007069"/>
                </a:solidFill>
                <a:latin typeface="Open Sans" panose="020B0606030504020204"/>
                <a:ea typeface="Open Sans" panose="020B0606030504020204"/>
                <a:cs typeface="Open Sans" panose="020B0606030504020204"/>
                <a:sym typeface="Open Sans" panose="020B0606030504020204"/>
              </a:rPr>
              <a:t>THANK </a:t>
            </a:r>
            <a:r>
              <a:rPr lang="en-US" sz="11500" b="1" i="0" u="none" strike="noStrike" cap="none">
                <a:solidFill>
                  <a:srgbClr val="A5A5A5"/>
                </a:solidFill>
                <a:latin typeface="Open Sans" panose="020B0606030504020204"/>
                <a:ea typeface="Open Sans" panose="020B0606030504020204"/>
                <a:cs typeface="Open Sans" panose="020B0606030504020204"/>
                <a:sym typeface="Open Sans" panose="020B0606030504020204"/>
              </a:rPr>
              <a:t>YOU</a:t>
            </a:r>
            <a:endPara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endParaRPr>
          </a:p>
        </p:txBody>
      </p:sp>
      <p:sp>
        <p:nvSpPr>
          <p:cNvPr id="744" name="Google Shape;744;g2fee63df26b_0_0"/>
          <p:cNvSpPr txBox="1"/>
          <p:nvPr/>
        </p:nvSpPr>
        <p:spPr>
          <a:xfrm>
            <a:off x="1596571" y="4466045"/>
            <a:ext cx="8998800" cy="400069"/>
          </a:xfrm>
          <a:prstGeom prst="rect">
            <a:avLst/>
          </a:prstGeom>
          <a:noFill/>
          <a:ln>
            <a:noFill/>
          </a:ln>
        </p:spPr>
        <p:txBody>
          <a:bodyPr spcFirstLastPara="1" wrap="square" lIns="91425" tIns="45700" rIns="91425" bIns="45700" anchor="t" anchorCtr="0">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lnSpc>
                <a:spcPct val="100000"/>
              </a:lnSpc>
              <a:spcBef>
                <a:spcPct val="0"/>
              </a:spcBef>
              <a:spcAft>
                <a:spcPct val="0"/>
              </a:spcAft>
              <a:buClr>
                <a:srgbClr val="000000"/>
              </a:buClr>
              <a:buSzPts val="2000"/>
              <a:buFont typeface="Arial" panose="020B0604020202020204"/>
              <a:buNone/>
            </a:pPr>
            <a:r>
              <a:rPr lang="en-US" sz="2000" b="1">
                <a:solidFill>
                  <a:srgbClr val="7F7F7F"/>
                </a:solidFill>
                <a:latin typeface="Open Sans" panose="020B0606030504020204"/>
                <a:ea typeface="Open Sans" panose="020B0606030504020204"/>
                <a:cs typeface="Open Sans" panose="020B0606030504020204"/>
                <a:sym typeface="Open Sans" panose="020B0606030504020204"/>
              </a:rPr>
              <a:t>Have a Great Day ! </a:t>
            </a:r>
            <a:endParaRPr sz="1400" b="0" i="0" u="none" strike="noStrike" cap="none">
              <a:solidFill>
                <a:srgbClr val="000000"/>
              </a:solidFill>
              <a:latin typeface="Aharoni" panose="02010803020104030203"/>
              <a:ea typeface="Aharoni" panose="02010803020104030203"/>
              <a:cs typeface="Aharoni" panose="02010803020104030203"/>
              <a:sym typeface="Aharoni" panose="02010803020104030203"/>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110"/>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ct val="0"/>
              </a:spcBef>
              <a:spcAft>
                <a:spcPct val="0"/>
              </a:spcAft>
              <a:buNone/>
            </a:pPr>
            <a:fld id="{00000000-1234-1234-1234-123412341234}" type="slidenum">
              <a:rPr lang="en-US" smtClean="0"/>
            </a:fld>
            <a:endParaRPr lang="en-US"/>
          </a:p>
        </p:txBody>
      </p:sp>
      <p:sp>
        <p:nvSpPr>
          <p:cNvPr id="5" name="Google Shape;125;p3"/>
          <p:cNvSpPr txBox="1"/>
          <p:nvPr/>
        </p:nvSpPr>
        <p:spPr>
          <a:xfrm>
            <a:off x="866139" y="550410"/>
            <a:ext cx="10515600" cy="493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lnSpc>
                <a:spcPct val="100000"/>
              </a:lnSpc>
              <a:spcBef>
                <a:spcPct val="0"/>
              </a:spcBef>
              <a:spcAft>
                <a:spcPct val="0"/>
              </a:spcAft>
              <a:buNone/>
            </a:pPr>
            <a:r>
              <a:rPr lang="en-IN" altLang="en-US" sz="2400" b="1" i="0" u="none" strike="noStrike" cap="none">
                <a:solidFill>
                  <a:srgbClr val="000000"/>
                </a:solidFill>
                <a:latin typeface="Cambria" panose="02040503050406030204" charset="0"/>
                <a:ea typeface="Montserrat" panose="00000500000000000000"/>
                <a:cs typeface="Cambria" panose="02040503050406030204" charset="0"/>
                <a:sym typeface="Montserrat" panose="00000500000000000000"/>
              </a:rPr>
              <a:t>Gantt Chart - P</a:t>
            </a:r>
            <a:r>
              <a:rPr lang="en-US" sz="2400" b="1" i="0" u="none" strike="noStrike" cap="none">
                <a:solidFill>
                  <a:srgbClr val="000000"/>
                </a:solidFill>
                <a:latin typeface="Cambria" panose="02040503050406030204" charset="0"/>
                <a:ea typeface="Montserrat" panose="00000500000000000000"/>
                <a:cs typeface="Cambria" panose="02040503050406030204" charset="0"/>
                <a:sym typeface="Montserrat" panose="00000500000000000000"/>
              </a:rPr>
              <a:t>roject Plan </a:t>
            </a:r>
            <a:endParaRPr lang="en-US" sz="2400" b="1" i="0" u="none" strike="noStrike" cap="none">
              <a:solidFill>
                <a:srgbClr val="000000"/>
              </a:solidFill>
              <a:latin typeface="Cambria" panose="02040503050406030204" charset="0"/>
              <a:ea typeface="Montserrat" panose="00000500000000000000"/>
              <a:cs typeface="Cambria" panose="02040503050406030204" charset="0"/>
              <a:sym typeface="Montserrat" panose="00000500000000000000"/>
            </a:endParaRPr>
          </a:p>
        </p:txBody>
      </p:sp>
      <p:pic>
        <p:nvPicPr>
          <p:cNvPr id="4" name="Picture 2"/>
          <p:cNvPicPr>
            <a:picLocks noChangeAspect="1"/>
          </p:cNvPicPr>
          <p:nvPr/>
        </p:nvPicPr>
        <p:blipFill>
          <a:blip r:embed="rId1"/>
          <a:srcRect r="1996"/>
          <a:stretch>
            <a:fillRect/>
          </a:stretch>
        </p:blipFill>
        <p:spPr>
          <a:xfrm>
            <a:off x="363220" y="1383030"/>
            <a:ext cx="11520805" cy="4393565"/>
          </a:xfrm>
          <a:prstGeom prst="rect">
            <a:avLst/>
          </a:prstGeom>
          <a:noFill/>
          <a:ln>
            <a:noFill/>
          </a:ln>
        </p:spPr>
      </p:pic>
      <p:sp>
        <p:nvSpPr>
          <p:cNvPr id="2" name="Text Box 1"/>
          <p:cNvSpPr txBox="1"/>
          <p:nvPr/>
        </p:nvSpPr>
        <p:spPr>
          <a:xfrm>
            <a:off x="10848975" y="116840"/>
            <a:ext cx="1241425" cy="321945"/>
          </a:xfrm>
          <a:prstGeom prst="rect">
            <a:avLst/>
          </a:prstGeom>
          <a:noFill/>
        </p:spPr>
        <p:txBody>
          <a:bodyPr wrap="square" rtlCol="0" anchor="t">
            <a:spAutoFit/>
          </a:bodyPr>
          <a:p>
            <a:r>
              <a:rPr lang="en-US" sz="1500" b="1">
                <a:solidFill>
                  <a:srgbClr val="FF0000"/>
                </a:solidFill>
                <a:latin typeface="Cambria" panose="02040503050406030204" charset="0"/>
                <a:cs typeface="Cambria" panose="02040503050406030204" charset="0"/>
                <a:sym typeface="+mn-ea"/>
              </a:rPr>
              <a:t>REVIEW 1</a:t>
            </a:r>
            <a:endParaRPr lang="en-US" sz="1500" b="1">
              <a:solidFill>
                <a:srgbClr val="FF0000"/>
              </a:solidFill>
              <a:latin typeface="Cambria" panose="02040503050406030204" charset="0"/>
              <a:cs typeface="Cambria" panose="02040503050406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ct val="0"/>
              </a:spcBef>
              <a:spcAft>
                <a:spcPct val="0"/>
              </a:spcAft>
              <a:buNone/>
            </a:pPr>
            <a:fld id="{00000000-1234-1234-1234-123412341234}" type="slidenum">
              <a:rPr lang="en-US"/>
            </a:fld>
            <a:endParaRPr lang="en-US"/>
          </a:p>
        </p:txBody>
      </p:sp>
      <p:sp>
        <p:nvSpPr>
          <p:cNvPr id="5" name="Text Box 4"/>
          <p:cNvSpPr txBox="1"/>
          <p:nvPr/>
        </p:nvSpPr>
        <p:spPr>
          <a:xfrm>
            <a:off x="3072130" y="189230"/>
            <a:ext cx="6096000" cy="553085"/>
          </a:xfrm>
          <a:prstGeom prst="rect">
            <a:avLst/>
          </a:prstGeom>
          <a:noFill/>
        </p:spPr>
        <p:txBody>
          <a:bodyPr wrap="square" rtlCol="0" anchor="t">
            <a:spAutoFit/>
          </a:bodyPr>
          <a:lstStyle>
            <a:defPPr marR="0" lvl="0" algn="l" rtl="0">
              <a:lnSpc>
                <a:spcPct val="100000"/>
              </a:lnSpc>
              <a:spcBef>
                <a:spcPct val="0"/>
              </a:spcBef>
              <a:spcAft>
                <a:spcPct val="0"/>
              </a:spcAft>
            </a:defPPr>
            <a:lvl1pPr marR="0" lvl="0"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ct val="0"/>
              </a:spcBef>
              <a:spcAft>
                <a:spcPct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marR="0" lvl="0" indent="0" algn="ctr" rtl="0">
              <a:lnSpc>
                <a:spcPct val="100000"/>
              </a:lnSpc>
              <a:spcBef>
                <a:spcPct val="0"/>
              </a:spcBef>
              <a:spcAft>
                <a:spcPct val="0"/>
              </a:spcAft>
              <a:buNone/>
            </a:pPr>
            <a:r>
              <a:rPr lang="en-US" sz="3000" b="1">
                <a:latin typeface="Cambria" panose="02040503050406030204" charset="0"/>
                <a:cs typeface="Cambria" panose="02040503050406030204" charset="0"/>
                <a:sym typeface="Montserrat" panose="00000500000000000000"/>
              </a:rPr>
              <a:t>Literature Survey</a:t>
            </a:r>
            <a:endParaRPr lang="en-US" sz="3000" b="1">
              <a:latin typeface="Cambria" panose="02040503050406030204" charset="0"/>
              <a:cs typeface="Cambria" panose="02040503050406030204" charset="0"/>
              <a:sym typeface="Montserrat" panose="00000500000000000000"/>
            </a:endParaRPr>
          </a:p>
        </p:txBody>
      </p:sp>
      <p:sp>
        <p:nvSpPr>
          <p:cNvPr id="4" name="Text Box 3"/>
          <p:cNvSpPr txBox="1"/>
          <p:nvPr/>
        </p:nvSpPr>
        <p:spPr>
          <a:xfrm>
            <a:off x="479425" y="836930"/>
            <a:ext cx="6096000" cy="368300"/>
          </a:xfrm>
          <a:prstGeom prst="rect">
            <a:avLst/>
          </a:prstGeom>
          <a:noFill/>
        </p:spPr>
        <p:txBody>
          <a:bodyPr wrap="square" rtlCol="0" anchor="t">
            <a:spAutoFit/>
          </a:bodyPr>
          <a:p>
            <a:r>
              <a:rPr lang="en-IN" b="1" dirty="0">
                <a:latin typeface="Cambria" panose="02040503050406030204" charset="0"/>
                <a:ea typeface="Verdana" panose="020B0604030504040204" pitchFamily="34" charset="0"/>
                <a:cs typeface="Cambria" panose="02040503050406030204" charset="0"/>
                <a:sym typeface="+mn-ea"/>
              </a:rPr>
              <a:t>Key Publications</a:t>
            </a:r>
            <a:endParaRPr lang="en-IN" b="1" dirty="0">
              <a:latin typeface="Cambria" panose="02040503050406030204" charset="0"/>
              <a:ea typeface="Verdana" panose="020B0604030504040204" pitchFamily="34" charset="0"/>
              <a:cs typeface="Cambria" panose="02040503050406030204" charset="0"/>
              <a:sym typeface="+mn-ea"/>
            </a:endParaRPr>
          </a:p>
        </p:txBody>
      </p:sp>
      <p:graphicFrame>
        <p:nvGraphicFramePr>
          <p:cNvPr id="7" name="Table 6"/>
          <p:cNvGraphicFramePr>
            <a:graphicFrameLocks noGrp="1"/>
          </p:cNvGraphicFramePr>
          <p:nvPr>
            <p:custDataLst>
              <p:tags r:id="rId1"/>
            </p:custDataLst>
          </p:nvPr>
        </p:nvGraphicFramePr>
        <p:xfrm>
          <a:off x="551815" y="1246505"/>
          <a:ext cx="11471275" cy="4742180"/>
        </p:xfrm>
        <a:graphic>
          <a:graphicData uri="http://schemas.openxmlformats.org/drawingml/2006/table">
            <a:tbl>
              <a:tblPr firstRow="1" bandRow="1">
                <a:tableStyleId>{5C22544A-7EE6-4342-B048-85BDC9FD1C3A}</a:tableStyleId>
              </a:tblPr>
              <a:tblGrid>
                <a:gridCol w="2885440"/>
                <a:gridCol w="2149475"/>
                <a:gridCol w="2054860"/>
                <a:gridCol w="2422525"/>
                <a:gridCol w="1958975"/>
              </a:tblGrid>
              <a:tr h="780415">
                <a:tc>
                  <a:txBody>
                    <a:bodyPr/>
                    <a:p>
                      <a:pPr algn="ctr">
                        <a:buNone/>
                      </a:pPr>
                      <a:r>
                        <a:rPr lang="en-IN" altLang="en-US"/>
                        <a:t> </a:t>
                      </a:r>
                      <a:endParaRPr lang="en-IN" altLang="en-US"/>
                    </a:p>
                    <a:p>
                      <a:pPr algn="ctr">
                        <a:buNone/>
                      </a:pPr>
                      <a:r>
                        <a:rPr lang="en-IN" altLang="en-US">
                          <a:solidFill>
                            <a:schemeClr val="tx1"/>
                          </a:solidFill>
                          <a:latin typeface="Lucida Bright" panose="02040602050505020304" charset="0"/>
                          <a:cs typeface="Lucida Bright" panose="02040602050505020304" charset="0"/>
                        </a:rPr>
                        <a:t>RESEARCH PAPER DETAILS</a:t>
                      </a:r>
                      <a:endParaRPr lang="en-IN" altLang="en-US">
                        <a:solidFill>
                          <a:schemeClr val="tx1"/>
                        </a:solidFill>
                        <a:latin typeface="Lucida Bright" panose="02040602050505020304" charset="0"/>
                        <a:cs typeface="Lucida Bright" panose="02040602050505020304" charset="0"/>
                      </a:endParaRPr>
                    </a:p>
                  </a:txBody>
                  <a:tcPr>
                    <a:solidFill>
                      <a:schemeClr val="accent5">
                        <a:lumMod val="60000"/>
                        <a:lumOff val="40000"/>
                      </a:schemeClr>
                    </a:solidFill>
                  </a:tcPr>
                </a:tc>
                <a:tc>
                  <a:txBody>
                    <a:bodyPr/>
                    <a:p>
                      <a:pPr algn="ctr">
                        <a:buNone/>
                      </a:pPr>
                      <a:endParaRPr lang="en-IN" altLang="en-US"/>
                    </a:p>
                    <a:p>
                      <a:pPr algn="ctr">
                        <a:buNone/>
                      </a:pPr>
                      <a:r>
                        <a:rPr lang="en-IN" altLang="en-US">
                          <a:solidFill>
                            <a:schemeClr val="tx1"/>
                          </a:solidFill>
                          <a:latin typeface="Lucida Bright" panose="02040602050505020304" charset="0"/>
                          <a:cs typeface="Lucida Bright" panose="02040602050505020304" charset="0"/>
                        </a:rPr>
                        <a:t>METHODOLOGY</a:t>
                      </a:r>
                      <a:endParaRPr lang="en-IN" altLang="en-US">
                        <a:solidFill>
                          <a:schemeClr val="tx1"/>
                        </a:solidFill>
                        <a:latin typeface="Lucida Bright" panose="02040602050505020304" charset="0"/>
                        <a:cs typeface="Lucida Bright" panose="02040602050505020304" charset="0"/>
                      </a:endParaRPr>
                    </a:p>
                  </a:txBody>
                  <a:tcPr>
                    <a:solidFill>
                      <a:schemeClr val="accent5">
                        <a:lumMod val="60000"/>
                        <a:lumOff val="40000"/>
                      </a:schemeClr>
                    </a:solidFill>
                  </a:tcPr>
                </a:tc>
                <a:tc>
                  <a:txBody>
                    <a:bodyPr/>
                    <a:p>
                      <a:pPr algn="ctr">
                        <a:buNone/>
                      </a:pPr>
                      <a:endParaRPr lang="en-IN" altLang="en-US">
                        <a:solidFill>
                          <a:schemeClr val="tx1"/>
                        </a:solidFill>
                        <a:latin typeface="Lucida Bright" panose="02040602050505020304" charset="0"/>
                        <a:cs typeface="Lucida Bright" panose="02040602050505020304" charset="0"/>
                      </a:endParaRPr>
                    </a:p>
                    <a:p>
                      <a:pPr algn="ctr">
                        <a:buNone/>
                      </a:pPr>
                      <a:r>
                        <a:rPr lang="en-IN" altLang="en-US">
                          <a:solidFill>
                            <a:schemeClr val="tx1"/>
                          </a:solidFill>
                          <a:latin typeface="Lucida Bright" panose="02040602050505020304" charset="0"/>
                          <a:cs typeface="Lucida Bright" panose="02040602050505020304" charset="0"/>
                        </a:rPr>
                        <a:t>MERITS</a:t>
                      </a:r>
                      <a:endParaRPr lang="en-IN" altLang="en-US">
                        <a:solidFill>
                          <a:schemeClr val="tx1"/>
                        </a:solidFill>
                        <a:latin typeface="Lucida Bright" panose="02040602050505020304" charset="0"/>
                        <a:cs typeface="Lucida Bright" panose="02040602050505020304" charset="0"/>
                      </a:endParaRPr>
                    </a:p>
                  </a:txBody>
                  <a:tcPr>
                    <a:solidFill>
                      <a:schemeClr val="accent5">
                        <a:lumMod val="60000"/>
                        <a:lumOff val="40000"/>
                      </a:schemeClr>
                    </a:solidFill>
                  </a:tcPr>
                </a:tc>
                <a:tc>
                  <a:txBody>
                    <a:bodyPr/>
                    <a:p>
                      <a:pPr algn="ctr">
                        <a:buNone/>
                      </a:pPr>
                      <a:endParaRPr lang="en-IN" altLang="en-US" sz="1400">
                        <a:solidFill>
                          <a:schemeClr val="tx1"/>
                        </a:solidFill>
                        <a:latin typeface="Lucida Bright" panose="02040602050505020304" charset="0"/>
                        <a:cs typeface="Lucida Bright" panose="02040602050505020304" charset="0"/>
                        <a:sym typeface="+mn-ea"/>
                      </a:endParaRPr>
                    </a:p>
                    <a:p>
                      <a:pPr algn="ctr">
                        <a:buNone/>
                      </a:pPr>
                      <a:r>
                        <a:rPr lang="en-IN" altLang="en-US" sz="1400">
                          <a:solidFill>
                            <a:schemeClr val="tx1"/>
                          </a:solidFill>
                          <a:latin typeface="Lucida Bright" panose="02040602050505020304" charset="0"/>
                          <a:cs typeface="Lucida Bright" panose="02040602050505020304" charset="0"/>
                          <a:sym typeface="+mn-ea"/>
                        </a:rPr>
                        <a:t>RESEARCH GAP</a:t>
                      </a:r>
                      <a:endParaRPr lang="en-IN" altLang="en-US" sz="1400">
                        <a:solidFill>
                          <a:schemeClr val="tx1"/>
                        </a:solidFill>
                        <a:latin typeface="Lucida Bright" panose="02040602050505020304" charset="0"/>
                        <a:cs typeface="Lucida Bright" panose="02040602050505020304" charset="0"/>
                      </a:endParaRPr>
                    </a:p>
                    <a:p>
                      <a:pPr algn="ctr">
                        <a:buNone/>
                      </a:pPr>
                      <a:endParaRPr lang="en-IN" altLang="en-US" sz="1400">
                        <a:solidFill>
                          <a:schemeClr val="tx1"/>
                        </a:solidFill>
                        <a:latin typeface="Lucida Bright" panose="02040602050505020304" charset="0"/>
                        <a:cs typeface="Lucida Bright" panose="02040602050505020304" charset="0"/>
                      </a:endParaRPr>
                    </a:p>
                  </a:txBody>
                  <a:tcPr>
                    <a:solidFill>
                      <a:schemeClr val="accent5">
                        <a:lumMod val="60000"/>
                        <a:lumOff val="40000"/>
                      </a:schemeClr>
                    </a:solidFill>
                  </a:tcPr>
                </a:tc>
                <a:tc>
                  <a:txBody>
                    <a:bodyPr/>
                    <a:p>
                      <a:pPr algn="ctr">
                        <a:buNone/>
                      </a:pPr>
                      <a:endParaRPr lang="en-IN" altLang="en-US">
                        <a:solidFill>
                          <a:schemeClr val="tx1"/>
                        </a:solidFill>
                        <a:latin typeface="Lucida Bright" panose="02040602050505020304" charset="0"/>
                        <a:cs typeface="Lucida Bright" panose="02040602050505020304" charset="0"/>
                      </a:endParaRPr>
                    </a:p>
                    <a:p>
                      <a:pPr algn="ctr">
                        <a:buNone/>
                      </a:pPr>
                      <a:r>
                        <a:rPr lang="en-IN" altLang="en-US">
                          <a:solidFill>
                            <a:schemeClr val="tx1"/>
                          </a:solidFill>
                          <a:latin typeface="Lucida Bright" panose="02040602050505020304" charset="0"/>
                          <a:cs typeface="Lucida Bright" panose="02040602050505020304" charset="0"/>
                        </a:rPr>
                        <a:t>LINK </a:t>
                      </a:r>
                      <a:endParaRPr lang="en-IN" altLang="en-US">
                        <a:solidFill>
                          <a:schemeClr val="tx1"/>
                        </a:solidFill>
                        <a:latin typeface="Lucida Bright" panose="02040602050505020304" charset="0"/>
                        <a:cs typeface="Lucida Bright" panose="02040602050505020304" charset="0"/>
                      </a:endParaRPr>
                    </a:p>
                  </a:txBody>
                  <a:tcPr>
                    <a:solidFill>
                      <a:schemeClr val="accent5">
                        <a:lumMod val="60000"/>
                        <a:lumOff val="40000"/>
                      </a:schemeClr>
                    </a:solidFill>
                  </a:tcPr>
                </a:tc>
              </a:tr>
              <a:tr h="3961765">
                <a:tc>
                  <a:txBody>
                    <a:bodyPr/>
                    <a:p>
                      <a:pPr algn="l">
                        <a:buNone/>
                      </a:pPr>
                      <a:endParaRPr lang="en-IN" altLang="en-US" sz="1400" dirty="0">
                        <a:latin typeface="Cambria" panose="02040503050406030204" charset="0"/>
                        <a:cs typeface="Cambria" panose="02040503050406030204" charset="0"/>
                        <a:sym typeface="+mn-ea"/>
                      </a:endParaRPr>
                    </a:p>
                    <a:p>
                      <a:pPr algn="l">
                        <a:buNone/>
                      </a:pPr>
                      <a:r>
                        <a:rPr lang="en-IN" altLang="en-US" sz="1400" dirty="0">
                          <a:latin typeface="Cambria" panose="02040503050406030204" charset="0"/>
                          <a:cs typeface="Cambria" panose="02040503050406030204" charset="0"/>
                          <a:sym typeface="+mn-ea"/>
                        </a:rPr>
                        <a:t>Real Time Vehicle Tracking Scheme by Analysing Spatial Position through GPS and GSM  </a:t>
                      </a:r>
                      <a:endParaRPr lang="en-IN" altLang="en-US" sz="1400" dirty="0">
                        <a:latin typeface="Cambria" panose="02040503050406030204" charset="0"/>
                        <a:cs typeface="Cambria" panose="02040503050406030204" charset="0"/>
                      </a:endParaRPr>
                    </a:p>
                    <a:p>
                      <a:pPr algn="l">
                        <a:buNone/>
                      </a:pPr>
                      <a:endParaRPr lang="en-IN" altLang="en-US" sz="1400" dirty="0">
                        <a:latin typeface="Cambria" panose="02040503050406030204" charset="0"/>
                        <a:cs typeface="Cambria" panose="02040503050406030204" charset="0"/>
                      </a:endParaRPr>
                    </a:p>
                    <a:p>
                      <a:pPr algn="l">
                        <a:buNone/>
                      </a:pPr>
                      <a:r>
                        <a:rPr lang="en-IN" altLang="en-US" sz="1400" dirty="0">
                          <a:latin typeface="Cambria" panose="02040503050406030204" charset="0"/>
                          <a:cs typeface="Cambria" panose="02040503050406030204" charset="0"/>
                          <a:sym typeface="+mn-ea"/>
                        </a:rPr>
                        <a:t>Author Name : </a:t>
                      </a:r>
                      <a:endParaRPr lang="en-IN" altLang="en-US" sz="1400" dirty="0">
                        <a:latin typeface="Cambria" panose="02040503050406030204" charset="0"/>
                        <a:cs typeface="Cambria" panose="02040503050406030204" charset="0"/>
                        <a:sym typeface="+mn-ea"/>
                      </a:endParaRPr>
                    </a:p>
                    <a:p>
                      <a:pPr algn="l">
                        <a:buNone/>
                      </a:pPr>
                      <a:r>
                        <a:rPr lang="en-IN" altLang="en-US" sz="1400" dirty="0">
                          <a:latin typeface="Cambria" panose="02040503050406030204" charset="0"/>
                          <a:cs typeface="Cambria" panose="02040503050406030204" charset="0"/>
                          <a:sym typeface="+mn-ea"/>
                        </a:rPr>
                        <a:t>T. Sindhu ; L. </a:t>
                      </a:r>
                      <a:r>
                        <a:rPr lang="en-IN" altLang="en-US" sz="1400" dirty="0" err="1">
                          <a:latin typeface="Cambria" panose="02040503050406030204" charset="0"/>
                          <a:cs typeface="Cambria" panose="02040503050406030204" charset="0"/>
                          <a:sym typeface="+mn-ea"/>
                        </a:rPr>
                        <a:t>SaiRamesh</a:t>
                      </a:r>
                      <a:endParaRPr lang="en-IN" altLang="en-US" sz="1400" dirty="0">
                        <a:latin typeface="Cambria" panose="02040503050406030204" charset="0"/>
                        <a:cs typeface="Cambria" panose="02040503050406030204" charset="0"/>
                      </a:endParaRPr>
                    </a:p>
                    <a:p>
                      <a:pPr algn="l">
                        <a:buNone/>
                      </a:pPr>
                      <a:r>
                        <a:rPr lang="en-IN" altLang="en-US" sz="1400" dirty="0">
                          <a:latin typeface="Cambria" panose="02040503050406030204" charset="0"/>
                          <a:cs typeface="Cambria" panose="02040503050406030204" charset="0"/>
                          <a:sym typeface="+mn-ea"/>
                        </a:rPr>
                        <a:t>Date : 2020</a:t>
                      </a:r>
                      <a:endParaRPr lang="en-IN" altLang="en-US" sz="1400" dirty="0">
                        <a:latin typeface="Cambria" panose="02040503050406030204" charset="0"/>
                        <a:cs typeface="Cambria" panose="02040503050406030204" charset="0"/>
                      </a:endParaRPr>
                    </a:p>
                    <a:p>
                      <a:pPr algn="l">
                        <a:buNone/>
                      </a:pPr>
                      <a:r>
                        <a:rPr lang="en-IN" altLang="en-US" sz="1400" dirty="0">
                          <a:latin typeface="Cambria" panose="02040503050406030204" charset="0"/>
                          <a:cs typeface="Cambria" panose="02040503050406030204" charset="0"/>
                          <a:sym typeface="+mn-ea"/>
                        </a:rPr>
                        <a:t>Publication Name : IRJMETS</a:t>
                      </a:r>
                      <a:endParaRPr lang="en-IN" altLang="en-US" sz="1400" dirty="0">
                        <a:latin typeface="Cambria" panose="02040503050406030204" charset="0"/>
                        <a:cs typeface="Cambria" panose="02040503050406030204" charset="0"/>
                      </a:endParaRPr>
                    </a:p>
                    <a:p>
                      <a:pPr algn="l">
                        <a:buNone/>
                      </a:pPr>
                      <a:endParaRPr lang="en-IN" altLang="en-US" sz="1400" dirty="0">
                        <a:latin typeface="Cambria" panose="02040503050406030204" charset="0"/>
                        <a:cs typeface="Cambria" panose="02040503050406030204" charset="0"/>
                      </a:endParaRPr>
                    </a:p>
                    <a:p>
                      <a:pPr algn="l">
                        <a:buNone/>
                      </a:pPr>
                      <a:endParaRPr lang="en-IN" altLang="en-US" sz="1400" dirty="0">
                        <a:latin typeface="Cambria" panose="02040503050406030204" charset="0"/>
                        <a:cs typeface="Cambria" panose="02040503050406030204" charset="0"/>
                      </a:endParaRPr>
                    </a:p>
                  </a:txBody>
                  <a:tcPr>
                    <a:solidFill>
                      <a:schemeClr val="accent5">
                        <a:lumMod val="20000"/>
                        <a:lumOff val="80000"/>
                      </a:schemeClr>
                    </a:solidFill>
                  </a:tcPr>
                </a:tc>
                <a:tc>
                  <a:txBody>
                    <a:bodyPr/>
                    <a:p>
                      <a:pPr>
                        <a:buNone/>
                      </a:pPr>
                      <a:r>
                        <a:rPr lang="en-US" dirty="0">
                          <a:latin typeface="Cambria" panose="02040503050406030204" charset="0"/>
                          <a:ea typeface="Cambria" panose="02040503050406030204" charset="0"/>
                        </a:rPr>
                        <a:t>The system integrates GPS, GSM, and Android applications to enable real-time tracking, geo-fencing, and speed detection, ensuring accurate monitoring and notifications.</a:t>
                      </a:r>
                      <a:endParaRPr lang="en-US" dirty="0">
                        <a:latin typeface="Cambria" panose="02040503050406030204" charset="0"/>
                        <a:ea typeface="Cambria" panose="02040503050406030204" charset="0"/>
                      </a:endParaRPr>
                    </a:p>
                    <a:p>
                      <a:pPr>
                        <a:buNone/>
                      </a:pPr>
                      <a:endParaRPr lang="en-US" dirty="0">
                        <a:latin typeface="Cambria" panose="02040503050406030204" charset="0"/>
                        <a:ea typeface="Cambria" panose="02040503050406030204" charset="0"/>
                      </a:endParaRPr>
                    </a:p>
                    <a:p>
                      <a:pPr>
                        <a:buNone/>
                      </a:pPr>
                      <a:r>
                        <a:rPr lang="en-US" dirty="0">
                          <a:latin typeface="Cambria" panose="02040503050406030204" charset="0"/>
                          <a:ea typeface="Cambria" panose="02040503050406030204" charset="0"/>
                        </a:rPr>
                        <a:t>It provides multi-device compatibility through Google Maps and intuitive interfaces, making it accessible for various users and adaptable to diverse applications.</a:t>
                      </a:r>
                      <a:endParaRPr lang="en-IN" altLang="en-US" sz="1400" dirty="0">
                        <a:latin typeface="Cambria" panose="02040503050406030204" charset="0"/>
                        <a:ea typeface="Cambria" panose="02040503050406030204" charset="0"/>
                        <a:cs typeface="Cambria" panose="02040503050406030204" charset="0"/>
                      </a:endParaRPr>
                    </a:p>
                  </a:txBody>
                  <a:tcPr>
                    <a:solidFill>
                      <a:schemeClr val="accent5">
                        <a:lumMod val="20000"/>
                        <a:lumOff val="80000"/>
                      </a:schemeClr>
                    </a:solidFill>
                  </a:tcPr>
                </a:tc>
                <a:tc>
                  <a:txBody>
                    <a:bodyPr/>
                    <a:p>
                      <a:pPr>
                        <a:buNone/>
                      </a:pPr>
                      <a:r>
                        <a:rPr lang="en-US" dirty="0">
                          <a:latin typeface="Cambria" panose="02040503050406030204" charset="0"/>
                          <a:ea typeface="Cambria" panose="02040503050406030204" charset="0"/>
                        </a:rPr>
                        <a:t>Comprehensive features like real-time monitoring, geo-fencing</a:t>
                      </a:r>
                      <a:r>
                        <a:rPr lang="en-IN" altLang="en-US" dirty="0">
                          <a:latin typeface="Cambria" panose="02040503050406030204" charset="0"/>
                          <a:ea typeface="Cambria" panose="02040503050406030204" charset="0"/>
                        </a:rPr>
                        <a:t>.</a:t>
                      </a:r>
                      <a:endParaRPr lang="en-US" dirty="0">
                        <a:latin typeface="Cambria" panose="02040503050406030204" charset="0"/>
                        <a:ea typeface="Cambria" panose="02040503050406030204" charset="0"/>
                      </a:endParaRPr>
                    </a:p>
                    <a:p>
                      <a:pPr>
                        <a:buNone/>
                      </a:pPr>
                      <a:endParaRPr lang="en-US" dirty="0">
                        <a:latin typeface="Cambria" panose="02040503050406030204" charset="0"/>
                        <a:ea typeface="Cambria" panose="02040503050406030204" charset="0"/>
                      </a:endParaRPr>
                    </a:p>
                    <a:p>
                      <a:pPr>
                        <a:buNone/>
                      </a:pPr>
                      <a:r>
                        <a:rPr lang="en-US" dirty="0">
                          <a:latin typeface="Cambria" panose="02040503050406030204" charset="0"/>
                          <a:ea typeface="Cambria" panose="02040503050406030204" charset="0"/>
                        </a:rPr>
                        <a:t>User-friendly design and custom GSM alerts ensure ease of use and quick responsiveness, even in emergencies.</a:t>
                      </a:r>
                      <a:endParaRPr lang="en-IN" altLang="en-US" dirty="0">
                        <a:latin typeface="Cambria" panose="02040503050406030204" charset="0"/>
                        <a:ea typeface="Cambria" panose="02040503050406030204" charset="0"/>
                      </a:endParaRPr>
                    </a:p>
                  </a:txBody>
                  <a:tcPr>
                    <a:solidFill>
                      <a:schemeClr val="accent5">
                        <a:lumMod val="20000"/>
                        <a:lumOff val="80000"/>
                      </a:schemeClr>
                    </a:solidFill>
                  </a:tcPr>
                </a:tc>
                <a:tc>
                  <a:txBody>
                    <a:bodyPr/>
                    <a:p>
                      <a:pPr>
                        <a:buNone/>
                      </a:pPr>
                      <a:r>
                        <a:rPr lang="en-US" dirty="0">
                          <a:latin typeface="Cambria" panose="02040503050406030204" charset="0"/>
                          <a:ea typeface="Cambria" panose="02040503050406030204" charset="0"/>
                        </a:rPr>
                        <a:t>The system lacks alternatives for GPS unavailability, energy-efficient tracking</a:t>
                      </a:r>
                      <a:r>
                        <a:rPr lang="en-IN" altLang="en-US" dirty="0">
                          <a:latin typeface="Cambria" panose="02040503050406030204" charset="0"/>
                          <a:ea typeface="Cambria" panose="02040503050406030204" charset="0"/>
                        </a:rPr>
                        <a:t>.</a:t>
                      </a:r>
                      <a:endParaRPr lang="en-US" dirty="0">
                        <a:latin typeface="Cambria" panose="02040503050406030204" charset="0"/>
                        <a:ea typeface="Cambria" panose="02040503050406030204" charset="0"/>
                      </a:endParaRPr>
                    </a:p>
                    <a:p>
                      <a:pPr>
                        <a:buNone/>
                      </a:pPr>
                      <a:endParaRPr lang="en-US" dirty="0">
                        <a:latin typeface="Cambria" panose="02040503050406030204" charset="0"/>
                        <a:ea typeface="Cambria" panose="02040503050406030204" charset="0"/>
                      </a:endParaRPr>
                    </a:p>
                    <a:p>
                      <a:pPr>
                        <a:buNone/>
                      </a:pPr>
                      <a:r>
                        <a:rPr lang="en-US" dirty="0">
                          <a:latin typeface="Cambria" panose="02040503050406030204" charset="0"/>
                          <a:ea typeface="Cambria" panose="02040503050406030204" charset="0"/>
                        </a:rPr>
                        <a:t>It does not address scalability</a:t>
                      </a:r>
                      <a:r>
                        <a:rPr lang="en-IN" altLang="en-US" dirty="0">
                          <a:latin typeface="Cambria" panose="02040503050406030204" charset="0"/>
                          <a:ea typeface="Cambria" panose="02040503050406030204" charset="0"/>
                        </a:rPr>
                        <a:t>.</a:t>
                      </a:r>
                      <a:endParaRPr lang="en-IN" altLang="en-US" dirty="0">
                        <a:latin typeface="Cambria" panose="02040503050406030204" charset="0"/>
                        <a:ea typeface="Cambria" panose="02040503050406030204" charset="0"/>
                      </a:endParaRPr>
                    </a:p>
                  </a:txBody>
                  <a:tcPr>
                    <a:solidFill>
                      <a:schemeClr val="accent5">
                        <a:lumMod val="20000"/>
                        <a:lumOff val="80000"/>
                      </a:schemeClr>
                    </a:solidFill>
                  </a:tcPr>
                </a:tc>
                <a:tc>
                  <a:txBody>
                    <a:bodyPr/>
                    <a:p>
                      <a:pPr>
                        <a:buNone/>
                      </a:pPr>
                      <a:endParaRPr lang="en-US" sz="1000" u="sng" dirty="0">
                        <a:solidFill>
                          <a:schemeClr val="tx1"/>
                        </a:solidFill>
                        <a:latin typeface="Cambria" panose="02040503050406030204" charset="0"/>
                        <a:cs typeface="Cambria" panose="02040503050406030204" charset="0"/>
                      </a:endParaRPr>
                    </a:p>
                    <a:p>
                      <a:pPr>
                        <a:buNone/>
                      </a:pPr>
                      <a:r>
                        <a:rPr lang="en-US" sz="1000" u="sng" dirty="0">
                          <a:solidFill>
                            <a:schemeClr val="tx1"/>
                          </a:solidFill>
                          <a:latin typeface="Cambria" panose="02040503050406030204" charset="0"/>
                          <a:cs typeface="Cambria" panose="02040503050406030204" charset="0"/>
                          <a:hlinkClick r:id="rId2" action="ppaction://hlinkfile"/>
                        </a:rPr>
                        <a:t>https://www.irjmets.com/uploadedfiles/paper/volume2/issue_9_september_2020/4048/1628083160.pdf</a:t>
                      </a:r>
                      <a:endParaRPr lang="en-US" sz="1000" u="sng" dirty="0">
                        <a:solidFill>
                          <a:schemeClr val="tx1"/>
                        </a:solidFill>
                        <a:latin typeface="Cambria" panose="02040503050406030204" charset="0"/>
                        <a:cs typeface="Cambria" panose="02040503050406030204" charset="0"/>
                      </a:endParaRPr>
                    </a:p>
                  </a:txBody>
                  <a:tcPr>
                    <a:solidFill>
                      <a:schemeClr val="accent5">
                        <a:lumMod val="20000"/>
                        <a:lumOff val="80000"/>
                      </a:schemeClr>
                    </a:solidFill>
                  </a:tcPr>
                </a:tc>
              </a:tr>
            </a:tbl>
          </a:graphicData>
        </a:graphic>
      </p:graphicFrame>
      <p:sp>
        <p:nvSpPr>
          <p:cNvPr id="2" name="Text Box 1"/>
          <p:cNvSpPr txBox="1"/>
          <p:nvPr/>
        </p:nvSpPr>
        <p:spPr>
          <a:xfrm>
            <a:off x="10848975" y="116840"/>
            <a:ext cx="1241425" cy="321945"/>
          </a:xfrm>
          <a:prstGeom prst="rect">
            <a:avLst/>
          </a:prstGeom>
          <a:noFill/>
        </p:spPr>
        <p:txBody>
          <a:bodyPr wrap="square" rtlCol="0" anchor="t">
            <a:spAutoFit/>
          </a:bodyPr>
          <a:p>
            <a:r>
              <a:rPr lang="en-US" sz="1500" b="1">
                <a:solidFill>
                  <a:srgbClr val="FF0000"/>
                </a:solidFill>
                <a:latin typeface="Cambria" panose="02040503050406030204" charset="0"/>
                <a:cs typeface="Cambria" panose="02040503050406030204" charset="0"/>
                <a:sym typeface="+mn-ea"/>
              </a:rPr>
              <a:t>REVIEW 1</a:t>
            </a:r>
            <a:endParaRPr lang="en-US" sz="1500" b="1">
              <a:solidFill>
                <a:srgbClr val="FF0000"/>
              </a:solidFill>
              <a:latin typeface="Cambria" panose="02040503050406030204" charset="0"/>
              <a:cs typeface="Cambria" panose="02040503050406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ct val="0"/>
              </a:spcBef>
              <a:spcAft>
                <a:spcPct val="0"/>
              </a:spcAft>
              <a:buNone/>
            </a:pPr>
            <a:fld id="{00000000-1234-1234-1234-123412341234}" type="slidenum">
              <a:rPr lang="en-US"/>
            </a:fld>
            <a:endParaRPr lang="en-US"/>
          </a:p>
        </p:txBody>
      </p:sp>
      <p:graphicFrame>
        <p:nvGraphicFramePr>
          <p:cNvPr id="4" name="Table 3"/>
          <p:cNvGraphicFramePr>
            <a:graphicFrameLocks noGrp="1"/>
          </p:cNvGraphicFramePr>
          <p:nvPr>
            <p:custDataLst>
              <p:tags r:id="rId1"/>
            </p:custDataLst>
          </p:nvPr>
        </p:nvGraphicFramePr>
        <p:xfrm>
          <a:off x="551815" y="476885"/>
          <a:ext cx="10887075" cy="5527675"/>
        </p:xfrm>
        <a:graphic>
          <a:graphicData uri="http://schemas.openxmlformats.org/drawingml/2006/table">
            <a:tbl>
              <a:tblPr firstRow="1" bandRow="1">
                <a:tableStyleId>{5C22544A-7EE6-4342-B048-85BDC9FD1C3A}</a:tableStyleId>
              </a:tblPr>
              <a:tblGrid>
                <a:gridCol w="2738120"/>
                <a:gridCol w="2071370"/>
                <a:gridCol w="1918970"/>
                <a:gridCol w="2299335"/>
                <a:gridCol w="1859280"/>
              </a:tblGrid>
              <a:tr h="731520">
                <a:tc>
                  <a:txBody>
                    <a:bodyPr/>
                    <a:p>
                      <a:pPr algn="ctr">
                        <a:buNone/>
                      </a:pPr>
                      <a:r>
                        <a:rPr lang="en-IN" altLang="en-US" dirty="0"/>
                        <a:t> </a:t>
                      </a:r>
                      <a:endParaRPr lang="en-IN" altLang="en-US" dirty="0"/>
                    </a:p>
                    <a:p>
                      <a:pPr algn="ctr">
                        <a:buNone/>
                      </a:pPr>
                      <a:r>
                        <a:rPr lang="en-IN" altLang="en-US" dirty="0">
                          <a:solidFill>
                            <a:schemeClr val="tx1"/>
                          </a:solidFill>
                          <a:latin typeface="Lucida Bright" panose="02040602050505020304" charset="0"/>
                          <a:cs typeface="Lucida Bright" panose="02040602050505020304" charset="0"/>
                        </a:rPr>
                        <a:t>RESEARCH PAPER DETAILS</a:t>
                      </a:r>
                      <a:endParaRPr lang="en-IN" altLang="en-US" dirty="0">
                        <a:solidFill>
                          <a:schemeClr val="tx1"/>
                        </a:solidFill>
                        <a:latin typeface="Lucida Bright" panose="02040602050505020304" charset="0"/>
                        <a:cs typeface="Lucida Bright" panose="02040602050505020304" charset="0"/>
                      </a:endParaRPr>
                    </a:p>
                  </a:txBody>
                  <a:tcPr>
                    <a:solidFill>
                      <a:schemeClr val="accent5">
                        <a:lumMod val="60000"/>
                        <a:lumOff val="40000"/>
                      </a:schemeClr>
                    </a:solidFill>
                  </a:tcPr>
                </a:tc>
                <a:tc>
                  <a:txBody>
                    <a:bodyPr/>
                    <a:p>
                      <a:pPr algn="ctr">
                        <a:buNone/>
                      </a:pPr>
                      <a:endParaRPr lang="en-IN" altLang="en-US"/>
                    </a:p>
                    <a:p>
                      <a:pPr algn="ctr">
                        <a:buNone/>
                      </a:pPr>
                      <a:r>
                        <a:rPr lang="en-IN" altLang="en-US">
                          <a:solidFill>
                            <a:schemeClr val="tx1"/>
                          </a:solidFill>
                          <a:latin typeface="Lucida Bright" panose="02040602050505020304" charset="0"/>
                          <a:cs typeface="Lucida Bright" panose="02040602050505020304" charset="0"/>
                        </a:rPr>
                        <a:t>METHODOLOGY</a:t>
                      </a:r>
                      <a:endParaRPr lang="en-IN" altLang="en-US">
                        <a:solidFill>
                          <a:schemeClr val="tx1"/>
                        </a:solidFill>
                        <a:latin typeface="Lucida Bright" panose="02040602050505020304" charset="0"/>
                        <a:cs typeface="Lucida Bright" panose="02040602050505020304" charset="0"/>
                      </a:endParaRPr>
                    </a:p>
                  </a:txBody>
                  <a:tcPr>
                    <a:solidFill>
                      <a:schemeClr val="accent5">
                        <a:lumMod val="60000"/>
                        <a:lumOff val="40000"/>
                      </a:schemeClr>
                    </a:solidFill>
                  </a:tcPr>
                </a:tc>
                <a:tc>
                  <a:txBody>
                    <a:bodyPr/>
                    <a:p>
                      <a:pPr algn="ctr">
                        <a:buNone/>
                      </a:pPr>
                      <a:endParaRPr lang="en-IN" altLang="en-US">
                        <a:solidFill>
                          <a:schemeClr val="tx1"/>
                        </a:solidFill>
                        <a:latin typeface="Lucida Bright" panose="02040602050505020304" charset="0"/>
                        <a:cs typeface="Lucida Bright" panose="02040602050505020304" charset="0"/>
                      </a:endParaRPr>
                    </a:p>
                    <a:p>
                      <a:pPr algn="ctr">
                        <a:buNone/>
                      </a:pPr>
                      <a:r>
                        <a:rPr lang="en-IN" altLang="en-US">
                          <a:solidFill>
                            <a:schemeClr val="tx1"/>
                          </a:solidFill>
                          <a:latin typeface="Lucida Bright" panose="02040602050505020304" charset="0"/>
                          <a:cs typeface="Lucida Bright" panose="02040602050505020304" charset="0"/>
                        </a:rPr>
                        <a:t>MERITS</a:t>
                      </a:r>
                      <a:endParaRPr lang="en-IN" altLang="en-US">
                        <a:solidFill>
                          <a:schemeClr val="tx1"/>
                        </a:solidFill>
                        <a:latin typeface="Lucida Bright" panose="02040602050505020304" charset="0"/>
                        <a:cs typeface="Lucida Bright" panose="02040602050505020304" charset="0"/>
                      </a:endParaRPr>
                    </a:p>
                  </a:txBody>
                  <a:tcPr>
                    <a:solidFill>
                      <a:schemeClr val="accent5">
                        <a:lumMod val="60000"/>
                        <a:lumOff val="40000"/>
                      </a:schemeClr>
                    </a:solidFill>
                  </a:tcPr>
                </a:tc>
                <a:tc>
                  <a:txBody>
                    <a:bodyPr/>
                    <a:p>
                      <a:pPr algn="ctr">
                        <a:buNone/>
                      </a:pPr>
                      <a:endParaRPr lang="en-IN" altLang="en-US" sz="1400">
                        <a:solidFill>
                          <a:schemeClr val="tx1"/>
                        </a:solidFill>
                        <a:latin typeface="Lucida Bright" panose="02040602050505020304" charset="0"/>
                        <a:cs typeface="Lucida Bright" panose="02040602050505020304" charset="0"/>
                        <a:sym typeface="+mn-ea"/>
                      </a:endParaRPr>
                    </a:p>
                    <a:p>
                      <a:pPr algn="ctr">
                        <a:buNone/>
                      </a:pPr>
                      <a:r>
                        <a:rPr lang="en-IN" altLang="en-US" sz="1400">
                          <a:solidFill>
                            <a:schemeClr val="tx1"/>
                          </a:solidFill>
                          <a:latin typeface="Lucida Bright" panose="02040602050505020304" charset="0"/>
                          <a:cs typeface="Lucida Bright" panose="02040602050505020304" charset="0"/>
                          <a:sym typeface="+mn-ea"/>
                        </a:rPr>
                        <a:t>RESEARCH GAP</a:t>
                      </a:r>
                      <a:endParaRPr lang="en-IN" altLang="en-US" sz="1400">
                        <a:solidFill>
                          <a:schemeClr val="tx1"/>
                        </a:solidFill>
                        <a:latin typeface="Lucida Bright" panose="02040602050505020304" charset="0"/>
                        <a:cs typeface="Lucida Bright" panose="02040602050505020304" charset="0"/>
                      </a:endParaRPr>
                    </a:p>
                    <a:p>
                      <a:pPr algn="ctr">
                        <a:buNone/>
                      </a:pPr>
                      <a:endParaRPr lang="en-IN" altLang="en-US" sz="1400">
                        <a:solidFill>
                          <a:schemeClr val="tx1"/>
                        </a:solidFill>
                        <a:latin typeface="Lucida Bright" panose="02040602050505020304" charset="0"/>
                        <a:cs typeface="Lucida Bright" panose="02040602050505020304" charset="0"/>
                      </a:endParaRPr>
                    </a:p>
                  </a:txBody>
                  <a:tcPr>
                    <a:solidFill>
                      <a:schemeClr val="accent5">
                        <a:lumMod val="60000"/>
                        <a:lumOff val="40000"/>
                      </a:schemeClr>
                    </a:solidFill>
                  </a:tcPr>
                </a:tc>
                <a:tc>
                  <a:txBody>
                    <a:bodyPr/>
                    <a:p>
                      <a:pPr algn="ctr">
                        <a:buNone/>
                      </a:pPr>
                      <a:endParaRPr lang="en-IN" altLang="en-US">
                        <a:solidFill>
                          <a:schemeClr val="tx1"/>
                        </a:solidFill>
                        <a:latin typeface="Lucida Bright" panose="02040602050505020304" charset="0"/>
                        <a:cs typeface="Lucida Bright" panose="02040602050505020304" charset="0"/>
                      </a:endParaRPr>
                    </a:p>
                    <a:p>
                      <a:pPr algn="ctr">
                        <a:buNone/>
                      </a:pPr>
                      <a:r>
                        <a:rPr lang="en-IN" altLang="en-US">
                          <a:solidFill>
                            <a:schemeClr val="tx1"/>
                          </a:solidFill>
                          <a:latin typeface="Lucida Bright" panose="02040602050505020304" charset="0"/>
                          <a:cs typeface="Lucida Bright" panose="02040602050505020304" charset="0"/>
                        </a:rPr>
                        <a:t>LINK </a:t>
                      </a:r>
                      <a:endParaRPr lang="en-IN" altLang="en-US">
                        <a:solidFill>
                          <a:schemeClr val="tx1"/>
                        </a:solidFill>
                        <a:latin typeface="Lucida Bright" panose="02040602050505020304" charset="0"/>
                        <a:cs typeface="Lucida Bright" panose="02040602050505020304" charset="0"/>
                      </a:endParaRPr>
                    </a:p>
                  </a:txBody>
                  <a:tcPr>
                    <a:solidFill>
                      <a:schemeClr val="accent5">
                        <a:lumMod val="60000"/>
                        <a:lumOff val="40000"/>
                      </a:schemeClr>
                    </a:solidFill>
                  </a:tcPr>
                </a:tc>
              </a:tr>
              <a:tr h="4796155">
                <a:tc>
                  <a:txBody>
                    <a:bodyPr/>
                    <a:p>
                      <a:pPr algn="l">
                        <a:buNone/>
                      </a:pPr>
                      <a:endParaRPr lang="en-IN" altLang="en-US" sz="1400" dirty="0">
                        <a:latin typeface="Cambria" panose="02040503050406030204" charset="0"/>
                        <a:cs typeface="Cambria" panose="02040503050406030204" charset="0"/>
                        <a:sym typeface="+mn-ea"/>
                      </a:endParaRPr>
                    </a:p>
                    <a:p>
                      <a:pPr algn="l">
                        <a:buNone/>
                      </a:pPr>
                      <a:r>
                        <a:rPr lang="en-US" dirty="0">
                          <a:latin typeface="Cambria" panose="02040503050406030204" charset="0"/>
                          <a:ea typeface="Cambria" panose="02040503050406030204" charset="0"/>
                        </a:rPr>
                        <a:t>Live GPS Location Tracking using GPRS</a:t>
                      </a:r>
                      <a:endParaRPr lang="en-US" dirty="0">
                        <a:latin typeface="Cambria" panose="02040503050406030204" charset="0"/>
                        <a:ea typeface="Cambria" panose="02040503050406030204" charset="0"/>
                      </a:endParaRPr>
                    </a:p>
                    <a:p>
                      <a:pPr algn="l">
                        <a:buNone/>
                      </a:pPr>
                      <a:endParaRPr lang="en-IN" altLang="en-US" sz="1400" dirty="0">
                        <a:latin typeface="Cambria" panose="02040503050406030204" charset="0"/>
                        <a:ea typeface="Cambria" panose="02040503050406030204" charset="0"/>
                        <a:cs typeface="Cambria" panose="02040503050406030204" charset="0"/>
                      </a:endParaRPr>
                    </a:p>
                    <a:p>
                      <a:pPr algn="l">
                        <a:buNone/>
                      </a:pPr>
                      <a:r>
                        <a:rPr lang="en-IN" altLang="en-US" sz="1400" dirty="0">
                          <a:latin typeface="Cambria" panose="02040503050406030204" charset="0"/>
                          <a:cs typeface="Cambria" panose="02040503050406030204" charset="0"/>
                          <a:sym typeface="+mn-ea"/>
                        </a:rPr>
                        <a:t>Author’s Name : </a:t>
                      </a:r>
                      <a:endParaRPr lang="en-IN" altLang="en-US" sz="1400" dirty="0">
                        <a:latin typeface="Cambria" panose="02040503050406030204" charset="0"/>
                        <a:cs typeface="Cambria" panose="02040503050406030204" charset="0"/>
                        <a:sym typeface="+mn-ea"/>
                      </a:endParaRPr>
                    </a:p>
                    <a:p>
                      <a:pPr algn="l">
                        <a:buNone/>
                      </a:pPr>
                      <a:r>
                        <a:rPr lang="en-IN" dirty="0">
                          <a:latin typeface="Cambria" panose="02040503050406030204" charset="0"/>
                          <a:ea typeface="Cambria" panose="02040503050406030204" charset="0"/>
                        </a:rPr>
                        <a:t>Jayesh Sharma</a:t>
                      </a:r>
                      <a:endParaRPr lang="en-IN" dirty="0">
                        <a:latin typeface="Cambria" panose="02040503050406030204" charset="0"/>
                        <a:ea typeface="Cambria" panose="02040503050406030204" charset="0"/>
                      </a:endParaRPr>
                    </a:p>
                    <a:p>
                      <a:pPr algn="l">
                        <a:buNone/>
                      </a:pPr>
                      <a:r>
                        <a:rPr lang="en-IN" dirty="0">
                          <a:latin typeface="Cambria" panose="02040503050406030204" charset="0"/>
                          <a:ea typeface="Cambria" panose="02040503050406030204" charset="0"/>
                        </a:rPr>
                        <a:t>Sai Deepak Guggilla</a:t>
                      </a:r>
                      <a:endParaRPr lang="en-IN" dirty="0">
                        <a:latin typeface="Cambria" panose="02040503050406030204" charset="0"/>
                        <a:ea typeface="Cambria" panose="02040503050406030204" charset="0"/>
                      </a:endParaRPr>
                    </a:p>
                    <a:p>
                      <a:pPr algn="l">
                        <a:buNone/>
                      </a:pPr>
                      <a:r>
                        <a:rPr lang="en-IN" dirty="0">
                          <a:latin typeface="Cambria" panose="02040503050406030204" charset="0"/>
                          <a:ea typeface="Cambria" panose="02040503050406030204" charset="0"/>
                        </a:rPr>
                        <a:t>Shashi pidugu</a:t>
                      </a:r>
                      <a:endParaRPr lang="en-IN" dirty="0">
                        <a:latin typeface="Cambria" panose="02040503050406030204" charset="0"/>
                        <a:ea typeface="Cambria" panose="02040503050406030204" charset="0"/>
                      </a:endParaRPr>
                    </a:p>
                    <a:p>
                      <a:pPr algn="l">
                        <a:buNone/>
                      </a:pPr>
                      <a:r>
                        <a:rPr lang="en-IN" dirty="0">
                          <a:latin typeface="Cambria" panose="02040503050406030204" charset="0"/>
                          <a:ea typeface="Cambria" panose="02040503050406030204" charset="0"/>
                        </a:rPr>
                        <a:t>Dr. Pandya Vyomal</a:t>
                      </a:r>
                      <a:endParaRPr lang="en-IN" dirty="0">
                        <a:latin typeface="Cambria" panose="02040503050406030204" charset="0"/>
                        <a:ea typeface="Cambria" panose="02040503050406030204" charset="0"/>
                      </a:endParaRPr>
                    </a:p>
                    <a:p>
                      <a:pPr algn="l">
                        <a:buNone/>
                      </a:pPr>
                      <a:r>
                        <a:rPr lang="en-IN" altLang="en-US" sz="1400" dirty="0">
                          <a:latin typeface="Cambria" panose="02040503050406030204" charset="0"/>
                          <a:cs typeface="Cambria" panose="02040503050406030204" charset="0"/>
                          <a:sym typeface="+mn-ea"/>
                        </a:rPr>
                        <a:t>Date: 2021</a:t>
                      </a:r>
                      <a:endParaRPr lang="en-IN" altLang="en-US" sz="1400" dirty="0">
                        <a:latin typeface="Cambria" panose="02040503050406030204" charset="0"/>
                        <a:cs typeface="Cambria" panose="02040503050406030204" charset="0"/>
                      </a:endParaRPr>
                    </a:p>
                    <a:p>
                      <a:pPr algn="l">
                        <a:buNone/>
                      </a:pPr>
                      <a:r>
                        <a:rPr lang="en-IN" altLang="en-US" sz="1400" dirty="0">
                          <a:latin typeface="Cambria" panose="02040503050406030204" charset="0"/>
                          <a:cs typeface="Cambria" panose="02040503050406030204" charset="0"/>
                          <a:sym typeface="+mn-ea"/>
                        </a:rPr>
                        <a:t>Publication Name: IJRASET</a:t>
                      </a:r>
                      <a:endParaRPr lang="en-IN" altLang="en-US" sz="1400" dirty="0">
                        <a:latin typeface="Cambria" panose="02040503050406030204" charset="0"/>
                        <a:cs typeface="Cambria" panose="02040503050406030204" charset="0"/>
                      </a:endParaRPr>
                    </a:p>
                    <a:p>
                      <a:pPr algn="l">
                        <a:buNone/>
                      </a:pPr>
                      <a:endParaRPr lang="en-IN" altLang="en-US" sz="1400" dirty="0">
                        <a:latin typeface="Cambria" panose="02040503050406030204" charset="0"/>
                        <a:cs typeface="Cambria" panose="02040503050406030204" charset="0"/>
                      </a:endParaRPr>
                    </a:p>
                    <a:p>
                      <a:pPr algn="l">
                        <a:buNone/>
                      </a:pPr>
                      <a:endParaRPr lang="en-IN" altLang="en-US" sz="1400" dirty="0">
                        <a:latin typeface="Cambria" panose="02040503050406030204" charset="0"/>
                        <a:cs typeface="Cambria" panose="02040503050406030204" charset="0"/>
                      </a:endParaRPr>
                    </a:p>
                  </a:txBody>
                  <a:tcPr>
                    <a:solidFill>
                      <a:schemeClr val="accent5">
                        <a:lumMod val="20000"/>
                        <a:lumOff val="80000"/>
                      </a:schemeClr>
                    </a:solidFill>
                  </a:tcPr>
                </a:tc>
                <a:tc>
                  <a:txBody>
                    <a:bodyPr/>
                    <a:p>
                      <a:pPr>
                        <a:buNone/>
                      </a:pPr>
                      <a:endParaRPr lang="en-IN" altLang="en-US" sz="1400" dirty="0">
                        <a:latin typeface="Cambria" panose="02040503050406030204" charset="0"/>
                        <a:cs typeface="Cambria" panose="02040503050406030204" charset="0"/>
                      </a:endParaRPr>
                    </a:p>
                    <a:p>
                      <a:pPr>
                        <a:buNone/>
                      </a:pPr>
                      <a:r>
                        <a:rPr lang="en-US" dirty="0">
                          <a:latin typeface="Cambria" panose="02040503050406030204" charset="0"/>
                          <a:ea typeface="Cambria" panose="02040503050406030204" charset="0"/>
                        </a:rPr>
                        <a:t>The system uses GPS and GSM modules connected to a microcontroller to track and transmit vehicle location. Data is uploaded to a cloud server for monitoring. Sensors for collision detection and tampering are integrated. </a:t>
                      </a:r>
                      <a:endParaRPr lang="en-US" dirty="0">
                        <a:latin typeface="Cambria" panose="02040503050406030204" charset="0"/>
                        <a:ea typeface="Cambria" panose="02040503050406030204" charset="0"/>
                      </a:endParaRPr>
                    </a:p>
                    <a:p>
                      <a:pPr>
                        <a:buNone/>
                      </a:pPr>
                      <a:endParaRPr lang="en-US" dirty="0">
                        <a:latin typeface="Cambria" panose="02040503050406030204" charset="0"/>
                        <a:ea typeface="Cambria" panose="02040503050406030204" charset="0"/>
                      </a:endParaRPr>
                    </a:p>
                    <a:p>
                      <a:pPr>
                        <a:buNone/>
                      </a:pPr>
                      <a:r>
                        <a:rPr lang="en-US" dirty="0">
                          <a:latin typeface="Cambria" panose="02040503050406030204" charset="0"/>
                          <a:ea typeface="Cambria" panose="02040503050406030204" charset="0"/>
                        </a:rPr>
                        <a:t>IoT enables predictive analysis, automated alerts,  and real-time responses to enhance vehicle security.</a:t>
                      </a:r>
                      <a:endParaRPr lang="en-IN" altLang="en-US" sz="1400" dirty="0">
                        <a:latin typeface="Cambria" panose="02040503050406030204" charset="0"/>
                        <a:ea typeface="Cambria" panose="02040503050406030204" charset="0"/>
                        <a:cs typeface="Cambria" panose="02040503050406030204" charset="0"/>
                      </a:endParaRPr>
                    </a:p>
                  </a:txBody>
                  <a:tcPr>
                    <a:solidFill>
                      <a:schemeClr val="accent5">
                        <a:lumMod val="20000"/>
                        <a:lumOff val="80000"/>
                      </a:schemeClr>
                    </a:solidFill>
                  </a:tcPr>
                </a:tc>
                <a:tc>
                  <a:txBody>
                    <a:bodyPr/>
                    <a:p>
                      <a:pPr>
                        <a:buNone/>
                      </a:pPr>
                      <a:endParaRPr lang="en-US" dirty="0"/>
                    </a:p>
                    <a:p>
                      <a:pPr>
                        <a:buNone/>
                      </a:pPr>
                      <a:r>
                        <a:rPr lang="en-US" dirty="0">
                          <a:latin typeface="Cambria" panose="02040503050406030204" charset="0"/>
                          <a:ea typeface="Cambria" panose="02040503050406030204" charset="0"/>
                        </a:rPr>
                        <a:t>AI and IoT enable predictive maintenance and theft detection. </a:t>
                      </a:r>
                      <a:endParaRPr lang="en-US" dirty="0">
                        <a:latin typeface="Cambria" panose="02040503050406030204" charset="0"/>
                        <a:ea typeface="Cambria" panose="02040503050406030204" charset="0"/>
                      </a:endParaRPr>
                    </a:p>
                    <a:p>
                      <a:pPr>
                        <a:buNone/>
                      </a:pPr>
                      <a:endParaRPr lang="en-US" dirty="0">
                        <a:latin typeface="Cambria" panose="02040503050406030204" charset="0"/>
                        <a:ea typeface="Cambria" panose="02040503050406030204" charset="0"/>
                      </a:endParaRPr>
                    </a:p>
                    <a:p>
                      <a:pPr>
                        <a:buNone/>
                      </a:pPr>
                      <a:r>
                        <a:rPr lang="en-US" dirty="0">
                          <a:latin typeface="Cambria" panose="02040503050406030204" charset="0"/>
                          <a:ea typeface="Cambria" panose="02040503050406030204" charset="0"/>
                        </a:rPr>
                        <a:t>It offers scalability for fleet management, while cloud integration allows remote access. </a:t>
                      </a:r>
                      <a:endParaRPr lang="en-US" dirty="0">
                        <a:latin typeface="Cambria" panose="02040503050406030204" charset="0"/>
                        <a:ea typeface="Cambria" panose="02040503050406030204" charset="0"/>
                      </a:endParaRPr>
                    </a:p>
                    <a:p>
                      <a:pPr>
                        <a:buNone/>
                      </a:pPr>
                      <a:endParaRPr lang="en-US" dirty="0">
                        <a:latin typeface="Cambria" panose="02040503050406030204" charset="0"/>
                        <a:ea typeface="Cambria" panose="02040503050406030204" charset="0"/>
                      </a:endParaRPr>
                    </a:p>
                    <a:p>
                      <a:pPr>
                        <a:buNone/>
                      </a:pPr>
                      <a:r>
                        <a:rPr lang="en-US" dirty="0">
                          <a:latin typeface="Cambria" panose="02040503050406030204" charset="0"/>
                          <a:ea typeface="Cambria" panose="02040503050406030204" charset="0"/>
                        </a:rPr>
                        <a:t>The design emphasizes cost-efficiency, user-friendly interfaces, </a:t>
                      </a:r>
                      <a:endParaRPr lang="en-US" dirty="0">
                        <a:latin typeface="Cambria" panose="02040503050406030204" charset="0"/>
                        <a:ea typeface="Cambria" panose="02040503050406030204" charset="0"/>
                      </a:endParaRPr>
                    </a:p>
                    <a:p>
                      <a:pPr>
                        <a:buNone/>
                      </a:pPr>
                      <a:r>
                        <a:rPr lang="en-US" dirty="0">
                          <a:latin typeface="Cambria" panose="02040503050406030204" charset="0"/>
                          <a:ea typeface="Cambria" panose="02040503050406030204" charset="0"/>
                        </a:rPr>
                        <a:t>and low power consumption for </a:t>
                      </a:r>
                      <a:endParaRPr lang="en-US" dirty="0">
                        <a:latin typeface="Cambria" panose="02040503050406030204" charset="0"/>
                        <a:ea typeface="Cambria" panose="02040503050406030204" charset="0"/>
                      </a:endParaRPr>
                    </a:p>
                    <a:p>
                      <a:pPr>
                        <a:buNone/>
                      </a:pPr>
                      <a:r>
                        <a:rPr lang="en-US" dirty="0">
                          <a:latin typeface="Cambria" panose="02040503050406030204" charset="0"/>
                          <a:ea typeface="Cambria" panose="02040503050406030204" charset="0"/>
                        </a:rPr>
                        <a:t>long-term usability</a:t>
                      </a:r>
                      <a:r>
                        <a:rPr lang="en-US" altLang="en-US" dirty="0">
                          <a:latin typeface="Cambria" panose="02040503050406030204" charset="0"/>
                          <a:ea typeface="Cambria" panose="02040503050406030204" charset="0"/>
                        </a:rPr>
                        <a:t>.</a:t>
                      </a:r>
                      <a:endParaRPr lang="en-IN" altLang="en-US" dirty="0">
                        <a:latin typeface="Cambria" panose="02040503050406030204" charset="0"/>
                        <a:ea typeface="Cambria" panose="02040503050406030204" charset="0"/>
                      </a:endParaRPr>
                    </a:p>
                  </a:txBody>
                  <a:tcPr>
                    <a:solidFill>
                      <a:schemeClr val="accent5">
                        <a:lumMod val="20000"/>
                        <a:lumOff val="80000"/>
                      </a:schemeClr>
                    </a:solidFill>
                  </a:tcPr>
                </a:tc>
                <a:tc>
                  <a:txBody>
                    <a:bodyPr/>
                    <a:p>
                      <a:pPr>
                        <a:buNone/>
                      </a:pPr>
                      <a:endParaRPr lang="en-IN" altLang="en-US" dirty="0"/>
                    </a:p>
                    <a:p>
                      <a:pPr>
                        <a:buNone/>
                      </a:pPr>
                      <a:r>
                        <a:rPr lang="en-US" altLang="en-US" sz="1400" dirty="0">
                          <a:latin typeface="Cambria" panose="02040503050406030204" charset="0"/>
                          <a:cs typeface="Cambria" panose="02040503050406030204" charset="0"/>
                          <a:sym typeface="+mn-ea"/>
                        </a:rPr>
                        <a:t>The system design is limited to single-vehicle tracking. </a:t>
                      </a:r>
                      <a:endParaRPr lang="en-US" altLang="en-US" sz="1400" dirty="0">
                        <a:latin typeface="Cambria" panose="02040503050406030204" charset="0"/>
                        <a:cs typeface="Cambria" panose="02040503050406030204" charset="0"/>
                        <a:sym typeface="+mn-ea"/>
                      </a:endParaRPr>
                    </a:p>
                    <a:p>
                      <a:pPr>
                        <a:buNone/>
                      </a:pPr>
                      <a:endParaRPr lang="en-US" altLang="en-US" sz="1400" dirty="0">
                        <a:latin typeface="Cambria" panose="02040503050406030204" charset="0"/>
                        <a:cs typeface="Cambria" panose="02040503050406030204" charset="0"/>
                        <a:sym typeface="+mn-ea"/>
                      </a:endParaRPr>
                    </a:p>
                    <a:p>
                      <a:pPr>
                        <a:buNone/>
                      </a:pPr>
                      <a:r>
                        <a:rPr lang="en-US" altLang="en-US" sz="1400" dirty="0">
                          <a:latin typeface="Cambria" panose="02040503050406030204" charset="0"/>
                          <a:cs typeface="Cambria" panose="02040503050406030204" charset="0"/>
                          <a:sym typeface="+mn-ea"/>
                        </a:rPr>
                        <a:t>The paper does not propose a user-friendly interface or mobile app for real-time monitoring. </a:t>
                      </a:r>
                      <a:endParaRPr lang="en-US" altLang="en-US" sz="1400" dirty="0">
                        <a:latin typeface="Cambria" panose="02040503050406030204" charset="0"/>
                        <a:cs typeface="Cambria" panose="02040503050406030204" charset="0"/>
                        <a:sym typeface="+mn-ea"/>
                      </a:endParaRPr>
                    </a:p>
                    <a:p>
                      <a:pPr>
                        <a:buNone/>
                      </a:pPr>
                      <a:endParaRPr lang="en-US" altLang="en-US" sz="1400" dirty="0">
                        <a:latin typeface="Cambria" panose="02040503050406030204" charset="0"/>
                        <a:sym typeface="+mn-ea"/>
                      </a:endParaRPr>
                    </a:p>
                    <a:p>
                      <a:pPr>
                        <a:buNone/>
                      </a:pPr>
                      <a:r>
                        <a:rPr lang="en-US" altLang="en-US" dirty="0">
                          <a:latin typeface="Cambria" panose="02040503050406030204" charset="0"/>
                          <a:ea typeface="Cambria" panose="02040503050406030204" charset="0"/>
                        </a:rPr>
                        <a:t>Continuous GPS and GSM module operation may drain power quickly, making the system less viable for long-term vehicle tracking without a stable power source</a:t>
                      </a:r>
                      <a:r>
                        <a:rPr lang="en-US" altLang="en-US" dirty="0"/>
                        <a:t>.</a:t>
                      </a:r>
                      <a:endParaRPr lang="en-IN" altLang="en-US" dirty="0"/>
                    </a:p>
                    <a:p>
                      <a:pPr>
                        <a:buNone/>
                      </a:pPr>
                      <a:endParaRPr lang="en-IN" altLang="en-US" dirty="0"/>
                    </a:p>
                  </a:txBody>
                  <a:tcPr>
                    <a:solidFill>
                      <a:schemeClr val="accent5">
                        <a:lumMod val="20000"/>
                        <a:lumOff val="80000"/>
                      </a:schemeClr>
                    </a:solidFill>
                  </a:tcPr>
                </a:tc>
                <a:tc>
                  <a:txBody>
                    <a:bodyPr/>
                    <a:p>
                      <a:pPr>
                        <a:buNone/>
                      </a:pPr>
                      <a:endParaRPr lang="en-US" sz="1000" u="sng" dirty="0">
                        <a:solidFill>
                          <a:schemeClr val="tx1"/>
                        </a:solidFill>
                        <a:latin typeface="Cambria" panose="02040503050406030204" charset="0"/>
                        <a:cs typeface="Cambria" panose="02040503050406030204" charset="0"/>
                      </a:endParaRPr>
                    </a:p>
                    <a:p>
                      <a:pPr>
                        <a:buNone/>
                      </a:pPr>
                      <a:endParaRPr lang="en-US" sz="1000" u="sng" dirty="0">
                        <a:solidFill>
                          <a:schemeClr val="tx1"/>
                        </a:solidFill>
                        <a:latin typeface="Cambria" panose="02040503050406030204" charset="0"/>
                        <a:cs typeface="Cambria" panose="02040503050406030204" charset="0"/>
                      </a:endParaRPr>
                    </a:p>
                    <a:p>
                      <a:pPr>
                        <a:buNone/>
                      </a:pPr>
                      <a:r>
                        <a:rPr lang="en-US" sz="1000" u="sng" dirty="0">
                          <a:solidFill>
                            <a:schemeClr val="tx1"/>
                          </a:solidFill>
                          <a:latin typeface="Cambria" panose="02040503050406030204" charset="0"/>
                          <a:cs typeface="Cambria" panose="02040503050406030204" charset="0"/>
                          <a:hlinkClick r:id="rId2" action="ppaction://hlinkfile"/>
                        </a:rPr>
                        <a:t>https://www.ijraset.com/fileserve.php?FID=36081</a:t>
                      </a:r>
                      <a:endParaRPr lang="en-US" sz="1000" u="sng" dirty="0">
                        <a:solidFill>
                          <a:schemeClr val="tx1"/>
                        </a:solidFill>
                        <a:latin typeface="Cambria" panose="02040503050406030204" charset="0"/>
                        <a:cs typeface="Cambria" panose="02040503050406030204" charset="0"/>
                      </a:endParaRPr>
                    </a:p>
                  </a:txBody>
                  <a:tcPr>
                    <a:solidFill>
                      <a:schemeClr val="accent5">
                        <a:lumMod val="20000"/>
                        <a:lumOff val="80000"/>
                      </a:schemeClr>
                    </a:solidFill>
                  </a:tcPr>
                </a:tc>
              </a:tr>
            </a:tbl>
          </a:graphicData>
        </a:graphic>
      </p:graphicFrame>
      <p:sp>
        <p:nvSpPr>
          <p:cNvPr id="2" name="Text Box 1"/>
          <p:cNvSpPr txBox="1"/>
          <p:nvPr/>
        </p:nvSpPr>
        <p:spPr>
          <a:xfrm>
            <a:off x="10920730" y="45085"/>
            <a:ext cx="1241425" cy="321945"/>
          </a:xfrm>
          <a:prstGeom prst="rect">
            <a:avLst/>
          </a:prstGeom>
          <a:noFill/>
        </p:spPr>
        <p:txBody>
          <a:bodyPr wrap="square" rtlCol="0" anchor="t">
            <a:spAutoFit/>
          </a:bodyPr>
          <a:p>
            <a:r>
              <a:rPr lang="en-US" sz="1500" b="1">
                <a:solidFill>
                  <a:srgbClr val="FF0000"/>
                </a:solidFill>
                <a:latin typeface="Cambria" panose="02040503050406030204" charset="0"/>
                <a:cs typeface="Cambria" panose="02040503050406030204" charset="0"/>
                <a:sym typeface="+mn-ea"/>
              </a:rPr>
              <a:t>REVIEW 1</a:t>
            </a:r>
            <a:endParaRPr lang="en-US" sz="1500" b="1">
              <a:solidFill>
                <a:srgbClr val="FF0000"/>
              </a:solidFill>
              <a:latin typeface="Cambria" panose="02040503050406030204" charset="0"/>
              <a:cs typeface="Cambria" panose="02040503050406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ct val="0"/>
              </a:spcBef>
              <a:spcAft>
                <a:spcPct val="0"/>
              </a:spcAft>
              <a:buNone/>
            </a:pPr>
            <a:fld id="{00000000-1234-1234-1234-123412341234}" type="slidenum">
              <a:rPr lang="en-US"/>
            </a:fld>
            <a:endParaRPr lang="en-US"/>
          </a:p>
        </p:txBody>
      </p:sp>
      <p:graphicFrame>
        <p:nvGraphicFramePr>
          <p:cNvPr id="2" name="Picture Placeholder 1"/>
          <p:cNvGraphicFramePr>
            <a:graphicFrameLocks noGrp="1"/>
          </p:cNvGraphicFramePr>
          <p:nvPr>
            <p:ph type="pic" idx="2"/>
            <p:custDataLst>
              <p:tags r:id="rId1"/>
            </p:custDataLst>
          </p:nvPr>
        </p:nvGraphicFramePr>
        <p:xfrm>
          <a:off x="325556" y="1125492"/>
          <a:ext cx="11541125" cy="4582795"/>
        </p:xfrm>
        <a:graphic>
          <a:graphicData uri="http://schemas.openxmlformats.org/drawingml/2006/table">
            <a:tbl>
              <a:tblPr firstRow="1" bandRow="1">
                <a:tableStyleId>{5C22544A-7EE6-4342-B048-85BDC9FD1C3A}</a:tableStyleId>
              </a:tblPr>
              <a:tblGrid>
                <a:gridCol w="2908698"/>
                <a:gridCol w="2194560"/>
                <a:gridCol w="2032635"/>
                <a:gridCol w="2435225"/>
                <a:gridCol w="1969770"/>
              </a:tblGrid>
              <a:tr h="789305">
                <a:tc>
                  <a:txBody>
                    <a:bodyPr/>
                    <a:p>
                      <a:pPr algn="ctr">
                        <a:buNone/>
                      </a:pPr>
                      <a:r>
                        <a:rPr lang="en-IN" altLang="en-US" dirty="0"/>
                        <a:t> </a:t>
                      </a:r>
                      <a:endParaRPr lang="en-IN" altLang="en-US" dirty="0"/>
                    </a:p>
                    <a:p>
                      <a:pPr algn="ctr">
                        <a:buNone/>
                      </a:pPr>
                      <a:r>
                        <a:rPr lang="en-IN" altLang="en-US" dirty="0">
                          <a:solidFill>
                            <a:schemeClr val="tx1"/>
                          </a:solidFill>
                          <a:latin typeface="Lucida Bright" panose="02040602050505020304" charset="0"/>
                          <a:cs typeface="Lucida Bright" panose="02040602050505020304" charset="0"/>
                        </a:rPr>
                        <a:t>RESEARCH PAPER DETAILS</a:t>
                      </a:r>
                      <a:endParaRPr lang="en-IN" altLang="en-US" dirty="0">
                        <a:solidFill>
                          <a:schemeClr val="tx1"/>
                        </a:solidFill>
                        <a:latin typeface="Lucida Bright" panose="02040602050505020304" charset="0"/>
                        <a:cs typeface="Lucida Bright" panose="02040602050505020304" charset="0"/>
                      </a:endParaRPr>
                    </a:p>
                  </a:txBody>
                  <a:tcPr>
                    <a:solidFill>
                      <a:schemeClr val="accent5">
                        <a:lumMod val="60000"/>
                        <a:lumOff val="40000"/>
                      </a:schemeClr>
                    </a:solidFill>
                  </a:tcPr>
                </a:tc>
                <a:tc>
                  <a:txBody>
                    <a:bodyPr/>
                    <a:p>
                      <a:pPr algn="ctr">
                        <a:buNone/>
                      </a:pPr>
                      <a:endParaRPr lang="en-IN" altLang="en-US" dirty="0"/>
                    </a:p>
                    <a:p>
                      <a:pPr algn="ctr">
                        <a:buNone/>
                      </a:pPr>
                      <a:r>
                        <a:rPr lang="en-IN" altLang="en-US" dirty="0">
                          <a:solidFill>
                            <a:schemeClr val="tx1"/>
                          </a:solidFill>
                          <a:latin typeface="Lucida Bright" panose="02040602050505020304" charset="0"/>
                          <a:cs typeface="Lucida Bright" panose="02040602050505020304" charset="0"/>
                        </a:rPr>
                        <a:t>METHODOLOGY</a:t>
                      </a:r>
                      <a:endParaRPr lang="en-IN" altLang="en-US" dirty="0">
                        <a:solidFill>
                          <a:schemeClr val="tx1"/>
                        </a:solidFill>
                        <a:latin typeface="Lucida Bright" panose="02040602050505020304" charset="0"/>
                        <a:cs typeface="Lucida Bright" panose="02040602050505020304" charset="0"/>
                      </a:endParaRPr>
                    </a:p>
                  </a:txBody>
                  <a:tcPr>
                    <a:solidFill>
                      <a:schemeClr val="accent5">
                        <a:lumMod val="60000"/>
                        <a:lumOff val="40000"/>
                      </a:schemeClr>
                    </a:solidFill>
                  </a:tcPr>
                </a:tc>
                <a:tc>
                  <a:txBody>
                    <a:bodyPr/>
                    <a:p>
                      <a:pPr algn="ctr">
                        <a:buNone/>
                      </a:pPr>
                      <a:endParaRPr lang="en-IN" altLang="en-US">
                        <a:solidFill>
                          <a:schemeClr val="tx1"/>
                        </a:solidFill>
                        <a:latin typeface="Lucida Bright" panose="02040602050505020304" charset="0"/>
                        <a:cs typeface="Lucida Bright" panose="02040602050505020304" charset="0"/>
                      </a:endParaRPr>
                    </a:p>
                    <a:p>
                      <a:pPr algn="ctr">
                        <a:buNone/>
                      </a:pPr>
                      <a:r>
                        <a:rPr lang="en-IN" altLang="en-US">
                          <a:solidFill>
                            <a:schemeClr val="tx1"/>
                          </a:solidFill>
                          <a:latin typeface="Lucida Bright" panose="02040602050505020304" charset="0"/>
                          <a:cs typeface="Lucida Bright" panose="02040602050505020304" charset="0"/>
                        </a:rPr>
                        <a:t>MERITS</a:t>
                      </a:r>
                      <a:endParaRPr lang="en-IN" altLang="en-US">
                        <a:solidFill>
                          <a:schemeClr val="tx1"/>
                        </a:solidFill>
                        <a:latin typeface="Lucida Bright" panose="02040602050505020304" charset="0"/>
                        <a:cs typeface="Lucida Bright" panose="02040602050505020304" charset="0"/>
                      </a:endParaRPr>
                    </a:p>
                  </a:txBody>
                  <a:tcPr>
                    <a:solidFill>
                      <a:schemeClr val="accent5">
                        <a:lumMod val="60000"/>
                        <a:lumOff val="40000"/>
                      </a:schemeClr>
                    </a:solidFill>
                  </a:tcPr>
                </a:tc>
                <a:tc>
                  <a:txBody>
                    <a:bodyPr/>
                    <a:p>
                      <a:pPr algn="ctr">
                        <a:buNone/>
                      </a:pPr>
                      <a:endParaRPr lang="en-IN" altLang="en-US" sz="1400">
                        <a:solidFill>
                          <a:schemeClr val="tx1"/>
                        </a:solidFill>
                        <a:latin typeface="Lucida Bright" panose="02040602050505020304" charset="0"/>
                        <a:cs typeface="Lucida Bright" panose="02040602050505020304" charset="0"/>
                        <a:sym typeface="+mn-ea"/>
                      </a:endParaRPr>
                    </a:p>
                    <a:p>
                      <a:pPr algn="ctr">
                        <a:buNone/>
                      </a:pPr>
                      <a:r>
                        <a:rPr lang="en-IN" altLang="en-US" sz="1400">
                          <a:solidFill>
                            <a:schemeClr val="tx1"/>
                          </a:solidFill>
                          <a:latin typeface="Lucida Bright" panose="02040602050505020304" charset="0"/>
                          <a:cs typeface="Lucida Bright" panose="02040602050505020304" charset="0"/>
                          <a:sym typeface="+mn-ea"/>
                        </a:rPr>
                        <a:t>RESEARCH GAP</a:t>
                      </a:r>
                      <a:endParaRPr lang="en-IN" altLang="en-US" sz="1400">
                        <a:solidFill>
                          <a:schemeClr val="tx1"/>
                        </a:solidFill>
                        <a:latin typeface="Lucida Bright" panose="02040602050505020304" charset="0"/>
                        <a:cs typeface="Lucida Bright" panose="02040602050505020304" charset="0"/>
                      </a:endParaRPr>
                    </a:p>
                    <a:p>
                      <a:pPr algn="ctr">
                        <a:buNone/>
                      </a:pPr>
                      <a:endParaRPr lang="en-IN" altLang="en-US" sz="1400">
                        <a:solidFill>
                          <a:schemeClr val="tx1"/>
                        </a:solidFill>
                        <a:latin typeface="Lucida Bright" panose="02040602050505020304" charset="0"/>
                        <a:cs typeface="Lucida Bright" panose="02040602050505020304" charset="0"/>
                      </a:endParaRPr>
                    </a:p>
                  </a:txBody>
                  <a:tcPr>
                    <a:solidFill>
                      <a:schemeClr val="accent5">
                        <a:lumMod val="60000"/>
                        <a:lumOff val="40000"/>
                      </a:schemeClr>
                    </a:solidFill>
                  </a:tcPr>
                </a:tc>
                <a:tc>
                  <a:txBody>
                    <a:bodyPr/>
                    <a:p>
                      <a:pPr algn="ctr">
                        <a:buNone/>
                      </a:pPr>
                      <a:endParaRPr lang="en-IN" altLang="en-US">
                        <a:solidFill>
                          <a:schemeClr val="tx1"/>
                        </a:solidFill>
                        <a:latin typeface="Lucida Bright" panose="02040602050505020304" charset="0"/>
                        <a:cs typeface="Lucida Bright" panose="02040602050505020304" charset="0"/>
                      </a:endParaRPr>
                    </a:p>
                    <a:p>
                      <a:pPr algn="ctr">
                        <a:buNone/>
                      </a:pPr>
                      <a:r>
                        <a:rPr lang="en-IN" altLang="en-US">
                          <a:solidFill>
                            <a:schemeClr val="tx1"/>
                          </a:solidFill>
                          <a:latin typeface="Lucida Bright" panose="02040602050505020304" charset="0"/>
                          <a:cs typeface="Lucida Bright" panose="02040602050505020304" charset="0"/>
                        </a:rPr>
                        <a:t>LINK </a:t>
                      </a:r>
                      <a:endParaRPr lang="en-IN" altLang="en-US">
                        <a:solidFill>
                          <a:schemeClr val="tx1"/>
                        </a:solidFill>
                        <a:latin typeface="Lucida Bright" panose="02040602050505020304" charset="0"/>
                        <a:cs typeface="Lucida Bright" panose="02040602050505020304" charset="0"/>
                      </a:endParaRPr>
                    </a:p>
                  </a:txBody>
                  <a:tcPr>
                    <a:solidFill>
                      <a:schemeClr val="accent5">
                        <a:lumMod val="60000"/>
                        <a:lumOff val="40000"/>
                      </a:schemeClr>
                    </a:solidFill>
                  </a:tcPr>
                </a:tc>
              </a:tr>
              <a:tr h="3793490">
                <a:tc>
                  <a:txBody>
                    <a:bodyPr/>
                    <a:p>
                      <a:pPr algn="l">
                        <a:buNone/>
                      </a:pPr>
                      <a:endParaRPr lang="en-IN" altLang="en-US" sz="1400" dirty="0">
                        <a:latin typeface="Cambria" panose="02040503050406030204" charset="0"/>
                        <a:cs typeface="Cambria" panose="02040503050406030204" charset="0"/>
                        <a:sym typeface="+mn-ea"/>
                      </a:endParaRPr>
                    </a:p>
                    <a:p>
                      <a:pPr algn="l">
                        <a:buNone/>
                      </a:pPr>
                      <a:r>
                        <a:rPr lang="en-US" dirty="0">
                          <a:latin typeface="Cambria" panose="02040503050406030204" charset="0"/>
                          <a:ea typeface="Cambria" panose="02040503050406030204" charset="0"/>
                        </a:rPr>
                        <a:t>Vehicle Tracking System using GPS and GSM Technology </a:t>
                      </a:r>
                      <a:endParaRPr lang="en-US" dirty="0">
                        <a:latin typeface="Cambria" panose="02040503050406030204" charset="0"/>
                        <a:ea typeface="Cambria" panose="02040503050406030204" charset="0"/>
                      </a:endParaRPr>
                    </a:p>
                    <a:p>
                      <a:pPr algn="l">
                        <a:buNone/>
                      </a:pPr>
                      <a:endParaRPr lang="en-IN" altLang="en-US" sz="1400" dirty="0">
                        <a:latin typeface="Cambria" panose="02040503050406030204" charset="0"/>
                        <a:ea typeface="Cambria" panose="02040503050406030204" charset="0"/>
                        <a:cs typeface="Cambria" panose="02040503050406030204" charset="0"/>
                      </a:endParaRPr>
                    </a:p>
                    <a:p>
                      <a:pPr algn="l">
                        <a:buNone/>
                      </a:pPr>
                      <a:r>
                        <a:rPr lang="en-IN" altLang="en-US" sz="1400" dirty="0">
                          <a:latin typeface="Cambria" panose="02040503050406030204" charset="0"/>
                          <a:cs typeface="Cambria" panose="02040503050406030204" charset="0"/>
                          <a:sym typeface="+mn-ea"/>
                        </a:rPr>
                        <a:t>Author’s Name : </a:t>
                      </a:r>
                      <a:endParaRPr lang="en-IN" altLang="en-US" sz="1400" dirty="0">
                        <a:latin typeface="Cambria" panose="02040503050406030204" charset="0"/>
                        <a:cs typeface="Cambria" panose="02040503050406030204" charset="0"/>
                        <a:sym typeface="+mn-ea"/>
                      </a:endParaRPr>
                    </a:p>
                    <a:p>
                      <a:pPr algn="l">
                        <a:buNone/>
                      </a:pPr>
                      <a:r>
                        <a:rPr lang="en-IN" dirty="0">
                          <a:latin typeface="Cambria" panose="02040503050406030204" charset="0"/>
                          <a:cs typeface="Cambria" panose="02040503050406030204" charset="0"/>
                        </a:rPr>
                        <a:t>Niraj </a:t>
                      </a:r>
                      <a:r>
                        <a:rPr lang="en-IN" dirty="0" err="1">
                          <a:latin typeface="Cambria" panose="02040503050406030204" charset="0"/>
                          <a:cs typeface="Cambria" panose="02040503050406030204" charset="0"/>
                        </a:rPr>
                        <a:t>Sakla</a:t>
                      </a:r>
                      <a:endParaRPr lang="en-IN" dirty="0">
                        <a:latin typeface="Cambria" panose="02040503050406030204" charset="0"/>
                        <a:cs typeface="Cambria" panose="02040503050406030204" charset="0"/>
                      </a:endParaRPr>
                    </a:p>
                    <a:p>
                      <a:pPr algn="l">
                        <a:buNone/>
                      </a:pPr>
                      <a:r>
                        <a:rPr lang="en-IN" dirty="0">
                          <a:latin typeface="Cambria" panose="02040503050406030204" charset="0"/>
                          <a:cs typeface="Cambria" panose="02040503050406030204" charset="0"/>
                        </a:rPr>
                        <a:t> Avinash Pawar</a:t>
                      </a:r>
                      <a:endParaRPr lang="en-IN" dirty="0">
                        <a:latin typeface="Cambria" panose="02040503050406030204" charset="0"/>
                        <a:cs typeface="Cambria" panose="02040503050406030204" charset="0"/>
                      </a:endParaRPr>
                    </a:p>
                    <a:p>
                      <a:pPr algn="l">
                        <a:buNone/>
                      </a:pPr>
                      <a:r>
                        <a:rPr lang="en-IN" dirty="0">
                          <a:latin typeface="Cambria" panose="02040503050406030204" charset="0"/>
                          <a:cs typeface="Cambria" panose="02040503050406030204" charset="0"/>
                        </a:rPr>
                        <a:t>Prof. Anamika Dhawan</a:t>
                      </a:r>
                      <a:endParaRPr lang="en-IN" sz="1400" dirty="0">
                        <a:latin typeface="Cambria" panose="02040503050406030204" charset="0"/>
                        <a:cs typeface="Cambria" panose="02040503050406030204" charset="0"/>
                        <a:sym typeface="+mn-ea"/>
                      </a:endParaRPr>
                    </a:p>
                    <a:p>
                      <a:pPr algn="l">
                        <a:buNone/>
                      </a:pPr>
                      <a:r>
                        <a:rPr lang="en-IN" altLang="en-US" sz="1400" dirty="0">
                          <a:latin typeface="Cambria" panose="02040503050406030204" charset="0"/>
                          <a:cs typeface="Cambria" panose="02040503050406030204" charset="0"/>
                          <a:sym typeface="+mn-ea"/>
                        </a:rPr>
                        <a:t>Date: 2022</a:t>
                      </a:r>
                      <a:endParaRPr lang="en-IN" altLang="en-US" sz="1400" dirty="0">
                        <a:latin typeface="Cambria" panose="02040503050406030204" charset="0"/>
                        <a:cs typeface="Cambria" panose="02040503050406030204"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r>
                        <a:rPr lang="en-IN" altLang="en-US" sz="1400" dirty="0">
                          <a:latin typeface="Cambria" panose="02040503050406030204" charset="0"/>
                          <a:cs typeface="Cambria" panose="02040503050406030204" charset="0"/>
                          <a:sym typeface="+mn-ea"/>
                        </a:rPr>
                        <a:t>Publication Name: IJRASET</a:t>
                      </a:r>
                      <a:endParaRPr lang="en-IN" altLang="en-US" sz="1400" dirty="0">
                        <a:latin typeface="Cambria" panose="02040503050406030204" charset="0"/>
                        <a:cs typeface="Cambria" panose="02040503050406030204" charset="0"/>
                      </a:endParaRPr>
                    </a:p>
                    <a:p>
                      <a:pPr algn="l">
                        <a:buNone/>
                      </a:pPr>
                      <a:endParaRPr lang="en-IN" altLang="en-US" sz="1400" dirty="0">
                        <a:latin typeface="Cambria" panose="02040503050406030204" charset="0"/>
                        <a:cs typeface="Cambria" panose="02040503050406030204" charset="0"/>
                      </a:endParaRPr>
                    </a:p>
                  </a:txBody>
                  <a:tcPr>
                    <a:solidFill>
                      <a:schemeClr val="accent5">
                        <a:lumMod val="20000"/>
                        <a:lumOff val="80000"/>
                      </a:schemeClr>
                    </a:solidFill>
                  </a:tcPr>
                </a:tc>
                <a:tc>
                  <a:txBody>
                    <a:bodyPr/>
                    <a:p>
                      <a:pPr>
                        <a:buNone/>
                      </a:pPr>
                      <a:endParaRPr lang="en-IN" altLang="en-US" sz="1400" dirty="0">
                        <a:latin typeface="Cambria" panose="02040503050406030204" charset="0"/>
                        <a:cs typeface="Cambria" panose="02040503050406030204" charset="0"/>
                      </a:endParaRPr>
                    </a:p>
                    <a:p>
                      <a:r>
                        <a:rPr lang="en-US" dirty="0">
                          <a:latin typeface="Cambria" panose="02040503050406030204" charset="0"/>
                          <a:ea typeface="Cambria" panose="02040503050406030204" charset="0"/>
                        </a:rPr>
                        <a:t>A microcontroller is used to connect the GPS and GSM modules. The GPS module captures the vehicle’s location through latitude and longitude coordinates.</a:t>
                      </a:r>
                      <a:endParaRPr lang="en-US" dirty="0">
                        <a:latin typeface="Cambria" panose="02040503050406030204" charset="0"/>
                        <a:ea typeface="Cambria" panose="02040503050406030204" charset="0"/>
                      </a:endParaRPr>
                    </a:p>
                    <a:p>
                      <a:endParaRPr lang="en-US" dirty="0">
                        <a:latin typeface="Cambria" panose="02040503050406030204" charset="0"/>
                        <a:ea typeface="Cambria" panose="02040503050406030204" charset="0"/>
                      </a:endParaRPr>
                    </a:p>
                    <a:p>
                      <a:r>
                        <a:rPr lang="en-US" dirty="0">
                          <a:latin typeface="Cambria" panose="02040503050406030204" charset="0"/>
                          <a:ea typeface="Cambria" panose="02040503050406030204" charset="0"/>
                        </a:rPr>
                        <a:t> This location data is then sent to the user’s mobile phone via the GSM module as an SMS. Serial communication is used to transfer data between the GPS and the system.</a:t>
                      </a:r>
                      <a:endParaRPr lang="en-US" dirty="0">
                        <a:latin typeface="Cambria" panose="02040503050406030204" charset="0"/>
                        <a:ea typeface="Cambria" panose="02040503050406030204" charset="0"/>
                      </a:endParaRPr>
                    </a:p>
                    <a:p>
                      <a:endParaRPr lang="en-US" dirty="0"/>
                    </a:p>
                  </a:txBody>
                  <a:tcPr>
                    <a:solidFill>
                      <a:schemeClr val="accent5">
                        <a:lumMod val="20000"/>
                        <a:lumOff val="80000"/>
                      </a:schemeClr>
                    </a:solidFill>
                  </a:tcPr>
                </a:tc>
                <a:tc>
                  <a:txBody>
                    <a:bodyPr/>
                    <a:p>
                      <a:pPr>
                        <a:buNone/>
                      </a:pPr>
                      <a:endParaRPr lang="en-US" dirty="0"/>
                    </a:p>
                    <a:p>
                      <a:pPr>
                        <a:buNone/>
                      </a:pPr>
                      <a:r>
                        <a:rPr lang="en-US" dirty="0">
                          <a:latin typeface="Cambria" panose="02040503050406030204" charset="0"/>
                          <a:ea typeface="Cambria" panose="02040503050406030204" charset="0"/>
                        </a:rPr>
                        <a:t>The system provides real-time tracking, allowing continuous monitoring of vehicles. </a:t>
                      </a:r>
                      <a:endParaRPr lang="en-US" dirty="0">
                        <a:latin typeface="Cambria" panose="02040503050406030204" charset="0"/>
                        <a:ea typeface="Cambria" panose="02040503050406030204" charset="0"/>
                      </a:endParaRPr>
                    </a:p>
                    <a:p>
                      <a:pPr>
                        <a:buNone/>
                      </a:pPr>
                      <a:endParaRPr lang="en-US" dirty="0">
                        <a:latin typeface="Cambria" panose="02040503050406030204" charset="0"/>
                        <a:ea typeface="Cambria" panose="02040503050406030204" charset="0"/>
                      </a:endParaRPr>
                    </a:p>
                    <a:p>
                      <a:pPr>
                        <a:buNone/>
                      </a:pPr>
                      <a:r>
                        <a:rPr lang="en-US" dirty="0">
                          <a:latin typeface="Cambria" panose="02040503050406030204" charset="0"/>
                          <a:ea typeface="Cambria" panose="02040503050406030204" charset="0"/>
                        </a:rPr>
                        <a:t>It is cost-effective</a:t>
                      </a:r>
                      <a:r>
                        <a:rPr lang="en-IN" altLang="en-US" dirty="0">
                          <a:latin typeface="Cambria" panose="02040503050406030204" charset="0"/>
                          <a:ea typeface="Cambria" panose="02040503050406030204" charset="0"/>
                        </a:rPr>
                        <a:t>.</a:t>
                      </a:r>
                      <a:endParaRPr lang="en-US" dirty="0">
                        <a:latin typeface="Cambria" panose="02040503050406030204" charset="0"/>
                        <a:ea typeface="Cambria" panose="02040503050406030204" charset="0"/>
                      </a:endParaRPr>
                    </a:p>
                    <a:p>
                      <a:pPr>
                        <a:buNone/>
                      </a:pPr>
                      <a:endParaRPr lang="en-US" dirty="0">
                        <a:latin typeface="Cambria" panose="02040503050406030204" charset="0"/>
                        <a:ea typeface="Cambria" panose="02040503050406030204" charset="0"/>
                      </a:endParaRPr>
                    </a:p>
                    <a:p>
                      <a:pPr>
                        <a:buNone/>
                      </a:pPr>
                      <a:r>
                        <a:rPr lang="en-IN" altLang="en-US" dirty="0">
                          <a:latin typeface="Cambria" panose="02040503050406030204" charset="0"/>
                          <a:ea typeface="Cambria" panose="02040503050406030204" charset="0"/>
                        </a:rPr>
                        <a:t>U</a:t>
                      </a:r>
                      <a:r>
                        <a:rPr lang="en-US" dirty="0">
                          <a:latin typeface="Cambria" panose="02040503050406030204" charset="0"/>
                          <a:ea typeface="Cambria" panose="02040503050406030204" charset="0"/>
                        </a:rPr>
                        <a:t>sers receive instant SMS alerts with the vehicle's location, making it easy to track</a:t>
                      </a:r>
                      <a:r>
                        <a:rPr lang="en-IN" altLang="en-US" dirty="0">
                          <a:latin typeface="Cambria" panose="02040503050406030204" charset="0"/>
                          <a:ea typeface="Cambria" panose="02040503050406030204" charset="0"/>
                        </a:rPr>
                        <a:t>.</a:t>
                      </a:r>
                      <a:endParaRPr lang="en-IN" altLang="en-US" dirty="0">
                        <a:latin typeface="Cambria" panose="02040503050406030204" charset="0"/>
                        <a:ea typeface="Cambria" panose="02040503050406030204" charset="0"/>
                      </a:endParaRPr>
                    </a:p>
                  </a:txBody>
                  <a:tcPr>
                    <a:solidFill>
                      <a:schemeClr val="accent5">
                        <a:lumMod val="20000"/>
                        <a:lumOff val="80000"/>
                      </a:schemeClr>
                    </a:solidFill>
                  </a:tcPr>
                </a:tc>
                <a:tc>
                  <a:txBody>
                    <a:bodyPr/>
                    <a:p>
                      <a:pPr>
                        <a:buNone/>
                      </a:pPr>
                      <a:endParaRPr lang="en-US" dirty="0"/>
                    </a:p>
                    <a:p>
                      <a:pPr>
                        <a:buNone/>
                      </a:pPr>
                      <a:r>
                        <a:rPr lang="en-US" dirty="0">
                          <a:latin typeface="Cambria" panose="02040503050406030204" charset="0"/>
                          <a:ea typeface="Cambria" panose="02040503050406030204" charset="0"/>
                        </a:rPr>
                        <a:t>The system does not include any features for optimizing energy use. </a:t>
                      </a:r>
                      <a:endParaRPr lang="en-US" dirty="0">
                        <a:latin typeface="Cambria" panose="02040503050406030204" charset="0"/>
                        <a:ea typeface="Cambria" panose="02040503050406030204" charset="0"/>
                      </a:endParaRPr>
                    </a:p>
                    <a:p>
                      <a:pPr>
                        <a:buNone/>
                      </a:pPr>
                      <a:endParaRPr lang="en-US" dirty="0">
                        <a:latin typeface="Cambria" panose="02040503050406030204" charset="0"/>
                        <a:ea typeface="Cambria" panose="02040503050406030204" charset="0"/>
                      </a:endParaRPr>
                    </a:p>
                    <a:p>
                      <a:pPr>
                        <a:buNone/>
                      </a:pPr>
                      <a:r>
                        <a:rPr lang="en-US" dirty="0">
                          <a:latin typeface="Cambria" panose="02040503050406030204" charset="0"/>
                          <a:ea typeface="Cambria" panose="02040503050406030204" charset="0"/>
                        </a:rPr>
                        <a:t>It focuses solely on tracking the vehicle's location without offering additional functionalities.</a:t>
                      </a:r>
                      <a:endParaRPr lang="en-IN" altLang="en-US" dirty="0">
                        <a:latin typeface="Cambria" panose="02040503050406030204" charset="0"/>
                        <a:ea typeface="Cambria" panose="02040503050406030204" charset="0"/>
                      </a:endParaRPr>
                    </a:p>
                  </a:txBody>
                  <a:tcPr>
                    <a:solidFill>
                      <a:schemeClr val="accent5">
                        <a:lumMod val="20000"/>
                        <a:lumOff val="80000"/>
                      </a:schemeClr>
                    </a:solidFill>
                  </a:tcPr>
                </a:tc>
                <a:tc>
                  <a:txBody>
                    <a:bodyPr/>
                    <a:p>
                      <a:pPr>
                        <a:buNone/>
                      </a:pPr>
                      <a:endParaRPr lang="en-US" sz="1000" u="sng" dirty="0">
                        <a:solidFill>
                          <a:schemeClr val="tx1"/>
                        </a:solidFill>
                        <a:latin typeface="Cambria" panose="02040503050406030204" charset="0"/>
                        <a:cs typeface="Cambria" panose="02040503050406030204" charset="0"/>
                      </a:endParaRPr>
                    </a:p>
                    <a:p>
                      <a:pPr>
                        <a:buNone/>
                      </a:pPr>
                      <a:endParaRPr lang="en-US" sz="1000" u="sng" dirty="0">
                        <a:solidFill>
                          <a:schemeClr val="tx1"/>
                        </a:solidFill>
                        <a:latin typeface="Cambria" panose="02040503050406030204" charset="0"/>
                        <a:cs typeface="Cambria" panose="02040503050406030204" charset="0"/>
                      </a:endParaRPr>
                    </a:p>
                    <a:p>
                      <a:pPr>
                        <a:buNone/>
                      </a:pPr>
                      <a:r>
                        <a:rPr lang="en-US" sz="1000" u="sng" dirty="0">
                          <a:solidFill>
                            <a:schemeClr val="tx1"/>
                          </a:solidFill>
                          <a:latin typeface="Cambria" panose="02040503050406030204" charset="0"/>
                          <a:cs typeface="Cambria" panose="02040503050406030204" charset="0"/>
                          <a:hlinkClick r:id="rId2" action="ppaction://hlinkfile"/>
                        </a:rPr>
                        <a:t>https://www.ijraset.com/best-journal/vehicle-tracking-system-using-gps-and-gsm-technology</a:t>
                      </a:r>
                      <a:endParaRPr lang="en-US" sz="1000" u="sng" dirty="0">
                        <a:solidFill>
                          <a:schemeClr val="tx1"/>
                        </a:solidFill>
                        <a:latin typeface="Cambria" panose="02040503050406030204" charset="0"/>
                        <a:cs typeface="Cambria" panose="02040503050406030204" charset="0"/>
                      </a:endParaRPr>
                    </a:p>
                  </a:txBody>
                  <a:tcPr>
                    <a:solidFill>
                      <a:schemeClr val="accent5">
                        <a:lumMod val="20000"/>
                        <a:lumOff val="80000"/>
                      </a:schemeClr>
                    </a:solidFill>
                  </a:tcPr>
                </a:tc>
              </a:tr>
            </a:tbl>
          </a:graphicData>
        </a:graphic>
      </p:graphicFrame>
      <p:sp>
        <p:nvSpPr>
          <p:cNvPr id="4" name="Text Box 3"/>
          <p:cNvSpPr txBox="1"/>
          <p:nvPr/>
        </p:nvSpPr>
        <p:spPr>
          <a:xfrm>
            <a:off x="10848975" y="116840"/>
            <a:ext cx="1241425" cy="321945"/>
          </a:xfrm>
          <a:prstGeom prst="rect">
            <a:avLst/>
          </a:prstGeom>
          <a:noFill/>
        </p:spPr>
        <p:txBody>
          <a:bodyPr wrap="square" rtlCol="0" anchor="t">
            <a:spAutoFit/>
          </a:bodyPr>
          <a:p>
            <a:r>
              <a:rPr lang="en-US" sz="1500" b="1">
                <a:solidFill>
                  <a:srgbClr val="FF0000"/>
                </a:solidFill>
                <a:latin typeface="Cambria" panose="02040503050406030204" charset="0"/>
                <a:cs typeface="Cambria" panose="02040503050406030204" charset="0"/>
                <a:sym typeface="+mn-ea"/>
              </a:rPr>
              <a:t>REVIEW 1</a:t>
            </a:r>
            <a:endParaRPr lang="en-US" sz="1500" b="1">
              <a:solidFill>
                <a:srgbClr val="FF0000"/>
              </a:solidFill>
              <a:latin typeface="Cambria" panose="02040503050406030204" charset="0"/>
              <a:cs typeface="Cambria" panose="02040503050406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ct val="0"/>
              </a:spcBef>
              <a:spcAft>
                <a:spcPct val="0"/>
              </a:spcAft>
              <a:buNone/>
            </a:pPr>
            <a:fld id="{00000000-1234-1234-1234-123412341234}" type="slidenum">
              <a:rPr lang="en-US"/>
            </a:fld>
            <a:endParaRPr lang="en-US"/>
          </a:p>
        </p:txBody>
      </p:sp>
      <p:graphicFrame>
        <p:nvGraphicFramePr>
          <p:cNvPr id="4" name="Table 3"/>
          <p:cNvGraphicFramePr>
            <a:graphicFrameLocks noGrp="1"/>
          </p:cNvGraphicFramePr>
          <p:nvPr>
            <p:custDataLst>
              <p:tags r:id="rId1"/>
            </p:custDataLst>
          </p:nvPr>
        </p:nvGraphicFramePr>
        <p:xfrm>
          <a:off x="335915" y="832485"/>
          <a:ext cx="11356975" cy="5192395"/>
        </p:xfrm>
        <a:graphic>
          <a:graphicData uri="http://schemas.openxmlformats.org/drawingml/2006/table">
            <a:tbl>
              <a:tblPr firstRow="1" bandRow="1">
                <a:tableStyleId>{5C22544A-7EE6-4342-B048-85BDC9FD1C3A}</a:tableStyleId>
              </a:tblPr>
              <a:tblGrid>
                <a:gridCol w="2713990"/>
                <a:gridCol w="2270760"/>
                <a:gridCol w="2034540"/>
                <a:gridCol w="2397760"/>
                <a:gridCol w="1939925"/>
              </a:tblGrid>
              <a:tr h="589280">
                <a:tc>
                  <a:txBody>
                    <a:bodyPr/>
                    <a:p>
                      <a:pPr algn="ctr">
                        <a:buNone/>
                      </a:pPr>
                      <a:r>
                        <a:rPr lang="en-IN" altLang="en-US"/>
                        <a:t> </a:t>
                      </a:r>
                      <a:endParaRPr lang="en-IN" altLang="en-US"/>
                    </a:p>
                    <a:p>
                      <a:pPr algn="ctr">
                        <a:buNone/>
                      </a:pPr>
                      <a:r>
                        <a:rPr lang="en-IN" altLang="en-US">
                          <a:solidFill>
                            <a:schemeClr val="tx1"/>
                          </a:solidFill>
                          <a:latin typeface="Lucida Bright" panose="02040602050505020304" charset="0"/>
                          <a:cs typeface="Lucida Bright" panose="02040602050505020304" charset="0"/>
                        </a:rPr>
                        <a:t>RESEARCH PAPER DETAILS</a:t>
                      </a:r>
                      <a:endParaRPr lang="en-IN" altLang="en-US">
                        <a:solidFill>
                          <a:schemeClr val="tx1"/>
                        </a:solidFill>
                        <a:latin typeface="Lucida Bright" panose="02040602050505020304" charset="0"/>
                        <a:cs typeface="Lucida Bright" panose="02040602050505020304" charset="0"/>
                      </a:endParaRPr>
                    </a:p>
                  </a:txBody>
                  <a:tcPr>
                    <a:solidFill>
                      <a:schemeClr val="accent5">
                        <a:lumMod val="60000"/>
                        <a:lumOff val="40000"/>
                      </a:schemeClr>
                    </a:solidFill>
                  </a:tcPr>
                </a:tc>
                <a:tc>
                  <a:txBody>
                    <a:bodyPr/>
                    <a:p>
                      <a:pPr algn="ctr">
                        <a:buNone/>
                      </a:pPr>
                      <a:endParaRPr lang="en-IN" altLang="en-US"/>
                    </a:p>
                    <a:p>
                      <a:pPr algn="ctr">
                        <a:buNone/>
                      </a:pPr>
                      <a:r>
                        <a:rPr lang="en-IN" altLang="en-US">
                          <a:solidFill>
                            <a:schemeClr val="tx1"/>
                          </a:solidFill>
                          <a:latin typeface="Lucida Bright" panose="02040602050505020304" charset="0"/>
                          <a:cs typeface="Lucida Bright" panose="02040602050505020304" charset="0"/>
                        </a:rPr>
                        <a:t>METHODOLOGY</a:t>
                      </a:r>
                      <a:endParaRPr lang="en-IN" altLang="en-US">
                        <a:solidFill>
                          <a:schemeClr val="tx1"/>
                        </a:solidFill>
                        <a:latin typeface="Lucida Bright" panose="02040602050505020304" charset="0"/>
                        <a:cs typeface="Lucida Bright" panose="02040602050505020304" charset="0"/>
                      </a:endParaRPr>
                    </a:p>
                  </a:txBody>
                  <a:tcPr>
                    <a:solidFill>
                      <a:schemeClr val="accent5">
                        <a:lumMod val="60000"/>
                        <a:lumOff val="40000"/>
                      </a:schemeClr>
                    </a:solidFill>
                  </a:tcPr>
                </a:tc>
                <a:tc>
                  <a:txBody>
                    <a:bodyPr/>
                    <a:p>
                      <a:pPr algn="ctr">
                        <a:buNone/>
                      </a:pPr>
                      <a:endParaRPr lang="en-IN" altLang="en-US">
                        <a:solidFill>
                          <a:schemeClr val="tx1"/>
                        </a:solidFill>
                        <a:latin typeface="Lucida Bright" panose="02040602050505020304" charset="0"/>
                        <a:cs typeface="Lucida Bright" panose="02040602050505020304" charset="0"/>
                      </a:endParaRPr>
                    </a:p>
                    <a:p>
                      <a:pPr algn="ctr">
                        <a:buNone/>
                      </a:pPr>
                      <a:r>
                        <a:rPr lang="en-IN" altLang="en-US">
                          <a:solidFill>
                            <a:schemeClr val="tx1"/>
                          </a:solidFill>
                          <a:latin typeface="Lucida Bright" panose="02040602050505020304" charset="0"/>
                          <a:cs typeface="Lucida Bright" panose="02040602050505020304" charset="0"/>
                        </a:rPr>
                        <a:t>MERITS</a:t>
                      </a:r>
                      <a:endParaRPr lang="en-IN" altLang="en-US">
                        <a:solidFill>
                          <a:schemeClr val="tx1"/>
                        </a:solidFill>
                        <a:latin typeface="Lucida Bright" panose="02040602050505020304" charset="0"/>
                        <a:cs typeface="Lucida Bright" panose="02040602050505020304" charset="0"/>
                      </a:endParaRPr>
                    </a:p>
                  </a:txBody>
                  <a:tcPr>
                    <a:solidFill>
                      <a:schemeClr val="accent5">
                        <a:lumMod val="60000"/>
                        <a:lumOff val="40000"/>
                      </a:schemeClr>
                    </a:solidFill>
                  </a:tcPr>
                </a:tc>
                <a:tc>
                  <a:txBody>
                    <a:bodyPr/>
                    <a:p>
                      <a:pPr algn="ctr">
                        <a:buNone/>
                      </a:pPr>
                      <a:endParaRPr lang="en-IN" altLang="en-US" sz="1400">
                        <a:solidFill>
                          <a:schemeClr val="tx1"/>
                        </a:solidFill>
                        <a:latin typeface="Lucida Bright" panose="02040602050505020304" charset="0"/>
                        <a:cs typeface="Lucida Bright" panose="02040602050505020304" charset="0"/>
                        <a:sym typeface="+mn-ea"/>
                      </a:endParaRPr>
                    </a:p>
                    <a:p>
                      <a:pPr algn="ctr">
                        <a:buNone/>
                      </a:pPr>
                      <a:r>
                        <a:rPr lang="en-IN" altLang="en-US" sz="1400">
                          <a:solidFill>
                            <a:schemeClr val="tx1"/>
                          </a:solidFill>
                          <a:latin typeface="Lucida Bright" panose="02040602050505020304" charset="0"/>
                          <a:cs typeface="Lucida Bright" panose="02040602050505020304" charset="0"/>
                          <a:sym typeface="+mn-ea"/>
                        </a:rPr>
                        <a:t>RESEARCH GAP</a:t>
                      </a:r>
                      <a:endParaRPr lang="en-IN" altLang="en-US" sz="1400">
                        <a:solidFill>
                          <a:schemeClr val="tx1"/>
                        </a:solidFill>
                        <a:latin typeface="Lucida Bright" panose="02040602050505020304" charset="0"/>
                        <a:cs typeface="Lucida Bright" panose="02040602050505020304" charset="0"/>
                      </a:endParaRPr>
                    </a:p>
                    <a:p>
                      <a:pPr algn="ctr">
                        <a:buNone/>
                      </a:pPr>
                      <a:endParaRPr lang="en-IN" altLang="en-US" sz="1400">
                        <a:solidFill>
                          <a:schemeClr val="tx1"/>
                        </a:solidFill>
                        <a:latin typeface="Lucida Bright" panose="02040602050505020304" charset="0"/>
                        <a:cs typeface="Lucida Bright" panose="02040602050505020304" charset="0"/>
                      </a:endParaRPr>
                    </a:p>
                  </a:txBody>
                  <a:tcPr>
                    <a:solidFill>
                      <a:schemeClr val="accent5">
                        <a:lumMod val="60000"/>
                        <a:lumOff val="40000"/>
                      </a:schemeClr>
                    </a:solidFill>
                  </a:tcPr>
                </a:tc>
                <a:tc>
                  <a:txBody>
                    <a:bodyPr/>
                    <a:p>
                      <a:pPr algn="ctr">
                        <a:buNone/>
                      </a:pPr>
                      <a:endParaRPr lang="en-IN" altLang="en-US">
                        <a:solidFill>
                          <a:schemeClr val="tx1"/>
                        </a:solidFill>
                        <a:latin typeface="Lucida Bright" panose="02040602050505020304" charset="0"/>
                        <a:cs typeface="Lucida Bright" panose="02040602050505020304" charset="0"/>
                      </a:endParaRPr>
                    </a:p>
                    <a:p>
                      <a:pPr algn="ctr">
                        <a:buNone/>
                      </a:pPr>
                      <a:r>
                        <a:rPr lang="en-IN" altLang="en-US">
                          <a:solidFill>
                            <a:schemeClr val="tx1"/>
                          </a:solidFill>
                          <a:latin typeface="Lucida Bright" panose="02040602050505020304" charset="0"/>
                          <a:cs typeface="Lucida Bright" panose="02040602050505020304" charset="0"/>
                        </a:rPr>
                        <a:t>LINK </a:t>
                      </a:r>
                      <a:endParaRPr lang="en-IN" altLang="en-US">
                        <a:solidFill>
                          <a:schemeClr val="tx1"/>
                        </a:solidFill>
                        <a:latin typeface="Lucida Bright" panose="02040602050505020304" charset="0"/>
                        <a:cs typeface="Lucida Bright" panose="02040602050505020304" charset="0"/>
                      </a:endParaRPr>
                    </a:p>
                  </a:txBody>
                  <a:tcPr>
                    <a:solidFill>
                      <a:schemeClr val="accent5">
                        <a:lumMod val="60000"/>
                        <a:lumOff val="40000"/>
                      </a:schemeClr>
                    </a:solidFill>
                  </a:tcPr>
                </a:tc>
              </a:tr>
              <a:tr h="4460875">
                <a:tc>
                  <a:txBody>
                    <a:bodyPr/>
                    <a:p>
                      <a:pPr algn="l">
                        <a:buNone/>
                      </a:pPr>
                      <a:r>
                        <a:rPr lang="en-IN" altLang="en-US" sz="1400" dirty="0">
                          <a:latin typeface="Cambria" panose="02040503050406030204" charset="0"/>
                          <a:cs typeface="Cambria" panose="02040503050406030204" charset="0"/>
                        </a:rPr>
                        <a:t>Research and Appropriate Implementation on Vehicle Tracking  system using IOT</a:t>
                      </a:r>
                      <a:endParaRPr lang="en-IN" altLang="en-US" sz="1400" dirty="0">
                        <a:latin typeface="Cambria" panose="02040503050406030204" charset="0"/>
                        <a:cs typeface="Cambria" panose="02040503050406030204" charset="0"/>
                      </a:endParaRPr>
                    </a:p>
                    <a:p>
                      <a:pPr algn="l">
                        <a:buNone/>
                      </a:pPr>
                      <a:endParaRPr lang="en-IN" altLang="en-US" sz="1400" dirty="0">
                        <a:latin typeface="Cambria" panose="02040503050406030204" charset="0"/>
                        <a:cs typeface="Cambria" panose="02040503050406030204" charset="0"/>
                      </a:endParaRPr>
                    </a:p>
                    <a:p>
                      <a:pPr algn="l">
                        <a:buNone/>
                      </a:pPr>
                      <a:r>
                        <a:rPr lang="en-IN" altLang="en-US" sz="1400" dirty="0">
                          <a:latin typeface="Cambria" panose="02040503050406030204" charset="0"/>
                          <a:cs typeface="Cambria" panose="02040503050406030204" charset="0"/>
                        </a:rPr>
                        <a:t>Author Name : Anish Khanal, Manoj </a:t>
                      </a:r>
                      <a:r>
                        <a:rPr lang="en-IN" altLang="en-US" sz="1400" dirty="0" err="1">
                          <a:latin typeface="Cambria" panose="02040503050406030204" charset="0"/>
                          <a:cs typeface="Cambria" panose="02040503050406030204" charset="0"/>
                        </a:rPr>
                        <a:t>Shreshta</a:t>
                      </a:r>
                      <a:endParaRPr lang="en-IN" altLang="en-US" sz="1400" dirty="0">
                        <a:latin typeface="Cambria" panose="02040503050406030204" charset="0"/>
                        <a:cs typeface="Cambria" panose="02040503050406030204" charset="0"/>
                      </a:endParaRPr>
                    </a:p>
                    <a:p>
                      <a:pPr algn="l">
                        <a:buNone/>
                      </a:pPr>
                      <a:r>
                        <a:rPr lang="en-IN" altLang="en-US" sz="1400" dirty="0">
                          <a:latin typeface="Cambria" panose="02040503050406030204" charset="0"/>
                          <a:cs typeface="Cambria" panose="02040503050406030204" charset="0"/>
                        </a:rPr>
                        <a:t>Date : February, 2024</a:t>
                      </a:r>
                      <a:endParaRPr lang="en-IN" altLang="en-US" sz="1400" dirty="0">
                        <a:latin typeface="Cambria" panose="02040503050406030204" charset="0"/>
                        <a:cs typeface="Cambria" panose="02040503050406030204" charset="0"/>
                      </a:endParaRPr>
                    </a:p>
                    <a:p>
                      <a:pPr algn="l">
                        <a:buNone/>
                      </a:pPr>
                      <a:r>
                        <a:rPr lang="en-IN" altLang="en-US" sz="1400" dirty="0">
                          <a:latin typeface="Cambria" panose="02040503050406030204" charset="0"/>
                          <a:cs typeface="Cambria" panose="02040503050406030204" charset="0"/>
                        </a:rPr>
                        <a:t>Publication Name : IJFMR</a:t>
                      </a:r>
                      <a:endParaRPr lang="en-IN" altLang="en-US" sz="1400" dirty="0">
                        <a:latin typeface="Cambria" panose="02040503050406030204" charset="0"/>
                        <a:cs typeface="Cambria" panose="02040503050406030204" charset="0"/>
                      </a:endParaRPr>
                    </a:p>
                    <a:p>
                      <a:pPr algn="l">
                        <a:buNone/>
                      </a:pPr>
                      <a:endParaRPr lang="en-IN" altLang="en-US" sz="1400" dirty="0">
                        <a:latin typeface="Cambria" panose="02040503050406030204" charset="0"/>
                        <a:cs typeface="Cambria" panose="02040503050406030204" charset="0"/>
                      </a:endParaRPr>
                    </a:p>
                  </a:txBody>
                  <a:tcPr>
                    <a:solidFill>
                      <a:schemeClr val="accent5">
                        <a:lumMod val="20000"/>
                        <a:lumOff val="80000"/>
                      </a:schemeClr>
                    </a:solidFill>
                  </a:tcPr>
                </a:tc>
                <a:tc>
                  <a:txBody>
                    <a:bodyPr/>
                    <a:p>
                      <a:r>
                        <a:rPr lang="en-US" dirty="0">
                          <a:latin typeface="Cambria" panose="02040503050406030204" charset="0"/>
                          <a:ea typeface="Cambria" panose="02040503050406030204" charset="0"/>
                        </a:rPr>
                        <a:t>Combines GPS, microcontrollers, and cloud storage to track vehicles and manage data efficiently.</a:t>
                      </a:r>
                      <a:endParaRPr lang="en-US" dirty="0">
                        <a:latin typeface="Cambria" panose="02040503050406030204" charset="0"/>
                        <a:ea typeface="Cambria" panose="02040503050406030204" charset="0"/>
                      </a:endParaRPr>
                    </a:p>
                    <a:p>
                      <a:endParaRPr lang="en-US" dirty="0">
                        <a:latin typeface="Cambria" panose="02040503050406030204" charset="0"/>
                        <a:ea typeface="Cambria" panose="02040503050406030204" charset="0"/>
                      </a:endParaRPr>
                    </a:p>
                    <a:p>
                      <a:r>
                        <a:rPr lang="en-US" dirty="0">
                          <a:latin typeface="Cambria" panose="02040503050406030204" charset="0"/>
                          <a:ea typeface="Cambria" panose="02040503050406030204" charset="0"/>
                        </a:rPr>
                        <a:t>Enables real-time tracking while ensuring data privacy and security compliance.</a:t>
                      </a:r>
                      <a:endParaRPr lang="en-US" dirty="0">
                        <a:latin typeface="Cambria" panose="02040503050406030204" charset="0"/>
                        <a:ea typeface="Cambria" panose="02040503050406030204" charset="0"/>
                      </a:endParaRPr>
                    </a:p>
                    <a:p>
                      <a:pPr>
                        <a:buNone/>
                      </a:pPr>
                      <a:endParaRPr lang="en-US" dirty="0">
                        <a:latin typeface="Cambria" panose="02040503050406030204" charset="0"/>
                        <a:ea typeface="Cambria" panose="02040503050406030204" charset="0"/>
                      </a:endParaRPr>
                    </a:p>
                  </a:txBody>
                  <a:tcPr>
                    <a:solidFill>
                      <a:schemeClr val="accent5">
                        <a:lumMod val="20000"/>
                        <a:lumOff val="80000"/>
                      </a:schemeClr>
                    </a:solidFill>
                  </a:tcPr>
                </a:tc>
                <a:tc>
                  <a:txBody>
                    <a:bodyPr/>
                    <a:p>
                      <a:pPr>
                        <a:buNone/>
                      </a:pPr>
                      <a:r>
                        <a:rPr lang="en-US" dirty="0">
                          <a:latin typeface="Cambria" panose="02040503050406030204" charset="0"/>
                          <a:ea typeface="Cambria" panose="02040503050406030204" charset="0"/>
                        </a:rPr>
                        <a:t>Incorporating machine learning for predictive maintenance and optimized routing highlights an innovative approach to fleet management, setting the system apart from traditional tracking solutions.</a:t>
                      </a:r>
                      <a:endParaRPr lang="en-US" dirty="0">
                        <a:latin typeface="Cambria" panose="02040503050406030204" charset="0"/>
                        <a:ea typeface="Cambria" panose="02040503050406030204" charset="0"/>
                      </a:endParaRPr>
                    </a:p>
                    <a:p>
                      <a:pPr>
                        <a:buNone/>
                      </a:pPr>
                      <a:endParaRPr lang="en-US" dirty="0">
                        <a:latin typeface="Cambria" panose="02040503050406030204" charset="0"/>
                        <a:ea typeface="Cambria" panose="02040503050406030204" charset="0"/>
                      </a:endParaRPr>
                    </a:p>
                    <a:p>
                      <a:pPr>
                        <a:buNone/>
                      </a:pPr>
                      <a:r>
                        <a:rPr lang="en-US" dirty="0">
                          <a:latin typeface="Cambria" panose="02040503050406030204" charset="0"/>
                          <a:ea typeface="Cambria" panose="02040503050406030204" charset="0"/>
                        </a:rPr>
                        <a:t>The study’s focus on data privacy, security, and regulatory compliance demonstrates an understanding of the ethical implications of IoT-based tracking systems.</a:t>
                      </a:r>
                      <a:endParaRPr lang="en-US" dirty="0">
                        <a:latin typeface="Cambria" panose="02040503050406030204" charset="0"/>
                        <a:ea typeface="Cambria" panose="02040503050406030204" charset="0"/>
                      </a:endParaRPr>
                    </a:p>
                  </a:txBody>
                  <a:tcPr>
                    <a:solidFill>
                      <a:schemeClr val="accent5">
                        <a:lumMod val="20000"/>
                        <a:lumOff val="80000"/>
                      </a:schemeClr>
                    </a:solidFill>
                  </a:tcPr>
                </a:tc>
                <a:tc>
                  <a:txBody>
                    <a:bodyPr/>
                    <a:p>
                      <a:pPr>
                        <a:buNone/>
                      </a:pPr>
                      <a:r>
                        <a:rPr lang="en-US" altLang="en-US" dirty="0">
                          <a:latin typeface="Cambria" panose="02040503050406030204" charset="0"/>
                          <a:ea typeface="Cambria" panose="02040503050406030204" charset="0"/>
                        </a:rPr>
                        <a:t>Although the framework is described as scalable, there is no in-depth analysis of how the system performs under increasing fleet sizes or varying network conditions.</a:t>
                      </a:r>
                      <a:endParaRPr lang="en-US" altLang="en-US" dirty="0">
                        <a:latin typeface="Cambria" panose="02040503050406030204" charset="0"/>
                        <a:ea typeface="Cambria" panose="02040503050406030204" charset="0"/>
                      </a:endParaRPr>
                    </a:p>
                    <a:p>
                      <a:pPr>
                        <a:buNone/>
                      </a:pPr>
                      <a:endParaRPr lang="en-US" altLang="en-US" dirty="0">
                        <a:latin typeface="Cambria" panose="02040503050406030204" charset="0"/>
                        <a:ea typeface="Cambria" panose="02040503050406030204" charset="0"/>
                      </a:endParaRPr>
                    </a:p>
                    <a:p>
                      <a:pPr>
                        <a:buNone/>
                      </a:pPr>
                      <a:r>
                        <a:rPr lang="en-US" altLang="en-US" dirty="0">
                          <a:latin typeface="Cambria" panose="02040503050406030204" charset="0"/>
                          <a:ea typeface="Cambria" panose="02040503050406030204" charset="0"/>
                        </a:rPr>
                        <a:t>IoT devices often face challenges related to power consumption, but this aspect is not addressed, which is critical for long-term deployments.</a:t>
                      </a:r>
                      <a:endParaRPr lang="en-IN" altLang="en-US" dirty="0">
                        <a:latin typeface="Cambria" panose="02040503050406030204" charset="0"/>
                        <a:ea typeface="Cambria" panose="02040503050406030204" charset="0"/>
                      </a:endParaRPr>
                    </a:p>
                  </a:txBody>
                  <a:tcPr>
                    <a:solidFill>
                      <a:schemeClr val="accent5">
                        <a:lumMod val="20000"/>
                        <a:lumOff val="80000"/>
                      </a:schemeClr>
                    </a:solidFill>
                  </a:tcPr>
                </a:tc>
                <a:tc>
                  <a:txBody>
                    <a:bodyPr/>
                    <a:p>
                      <a:pPr algn="l">
                        <a:buNone/>
                      </a:pPr>
                      <a:r>
                        <a:rPr lang="en-US" dirty="0">
                          <a:latin typeface="Cambria" panose="02040503050406030204" charset="0"/>
                          <a:ea typeface="Cambria" panose="02040503050406030204" charset="0"/>
                          <a:hlinkClick r:id="rId2" action="ppaction://hlinkfile"/>
                        </a:rPr>
                        <a:t>https://www.ijfmr.com/papers/2024/1/12591.pdf</a:t>
                      </a:r>
                      <a:endParaRPr lang="en-US" dirty="0">
                        <a:latin typeface="Cambria" panose="02040503050406030204" charset="0"/>
                        <a:ea typeface="Cambria" panose="02040503050406030204" charset="0"/>
                      </a:endParaRPr>
                    </a:p>
                  </a:txBody>
                  <a:tcPr>
                    <a:solidFill>
                      <a:schemeClr val="accent5">
                        <a:lumMod val="20000"/>
                        <a:lumOff val="80000"/>
                      </a:schemeClr>
                    </a:solidFill>
                  </a:tcPr>
                </a:tc>
              </a:tr>
            </a:tbl>
          </a:graphicData>
        </a:graphic>
      </p:graphicFrame>
      <p:sp>
        <p:nvSpPr>
          <p:cNvPr id="2" name="Text Box 1"/>
          <p:cNvSpPr txBox="1"/>
          <p:nvPr/>
        </p:nvSpPr>
        <p:spPr>
          <a:xfrm>
            <a:off x="10848975" y="189230"/>
            <a:ext cx="1241425" cy="321945"/>
          </a:xfrm>
          <a:prstGeom prst="rect">
            <a:avLst/>
          </a:prstGeom>
          <a:noFill/>
        </p:spPr>
        <p:txBody>
          <a:bodyPr wrap="square" rtlCol="0" anchor="t">
            <a:spAutoFit/>
          </a:bodyPr>
          <a:p>
            <a:r>
              <a:rPr lang="en-US" sz="1500" b="1">
                <a:solidFill>
                  <a:srgbClr val="FF0000"/>
                </a:solidFill>
                <a:latin typeface="Cambria" panose="02040503050406030204" charset="0"/>
                <a:cs typeface="Cambria" panose="02040503050406030204" charset="0"/>
                <a:sym typeface="+mn-ea"/>
              </a:rPr>
              <a:t>REVIEW 1</a:t>
            </a:r>
            <a:endParaRPr lang="en-US" sz="1500" b="1">
              <a:solidFill>
                <a:srgbClr val="FF0000"/>
              </a:solidFill>
              <a:latin typeface="Cambria" panose="02040503050406030204" charset="0"/>
              <a:cs typeface="Cambria" panose="02040503050406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ct val="0"/>
              </a:spcBef>
              <a:spcAft>
                <a:spcPct val="0"/>
              </a:spcAft>
              <a:buNone/>
            </a:pPr>
            <a:fld id="{00000000-1234-1234-1234-123412341234}" type="slidenum">
              <a:rPr lang="en-US"/>
            </a:fld>
            <a:endParaRPr lang="en-US"/>
          </a:p>
        </p:txBody>
      </p:sp>
      <p:graphicFrame>
        <p:nvGraphicFramePr>
          <p:cNvPr id="6" name="Picture Placeholder 3"/>
          <p:cNvGraphicFramePr>
            <a:graphicFrameLocks noGrp="1"/>
          </p:cNvGraphicFramePr>
          <p:nvPr>
            <p:ph type="pic" idx="2"/>
            <p:custDataLst>
              <p:tags r:id="rId1"/>
            </p:custDataLst>
          </p:nvPr>
        </p:nvGraphicFramePr>
        <p:xfrm>
          <a:off x="335716" y="909592"/>
          <a:ext cx="11540888" cy="4757647"/>
        </p:xfrm>
        <a:graphic>
          <a:graphicData uri="http://schemas.openxmlformats.org/drawingml/2006/table">
            <a:tbl>
              <a:tblPr firstRow="1" bandRow="1">
                <a:tableStyleId>{5C22544A-7EE6-4342-B048-85BDC9FD1C3A}</a:tableStyleId>
              </a:tblPr>
              <a:tblGrid>
                <a:gridCol w="2908698"/>
                <a:gridCol w="2194560"/>
                <a:gridCol w="2032635"/>
                <a:gridCol w="2435225"/>
                <a:gridCol w="1969770"/>
              </a:tblGrid>
              <a:tr h="833041">
                <a:tc>
                  <a:txBody>
                    <a:bodyPr/>
                    <a:p>
                      <a:pPr algn="ctr">
                        <a:buNone/>
                      </a:pPr>
                      <a:r>
                        <a:rPr lang="en-IN" altLang="en-US" dirty="0"/>
                        <a:t> </a:t>
                      </a:r>
                      <a:endParaRPr lang="en-IN" altLang="en-US" dirty="0"/>
                    </a:p>
                    <a:p>
                      <a:pPr algn="ctr">
                        <a:buNone/>
                      </a:pPr>
                      <a:r>
                        <a:rPr lang="en-IN" altLang="en-US" dirty="0">
                          <a:solidFill>
                            <a:schemeClr val="tx1"/>
                          </a:solidFill>
                          <a:latin typeface="Lucida Bright" panose="02040602050505020304" charset="0"/>
                          <a:cs typeface="Lucida Bright" panose="02040602050505020304" charset="0"/>
                        </a:rPr>
                        <a:t>RESEARCH PAPER DETAILS</a:t>
                      </a:r>
                      <a:endParaRPr lang="en-IN" altLang="en-US" dirty="0">
                        <a:solidFill>
                          <a:schemeClr val="tx1"/>
                        </a:solidFill>
                        <a:latin typeface="Lucida Bright" panose="02040602050505020304" charset="0"/>
                        <a:cs typeface="Lucida Bright" panose="02040602050505020304" charset="0"/>
                      </a:endParaRPr>
                    </a:p>
                  </a:txBody>
                  <a:tcPr>
                    <a:solidFill>
                      <a:schemeClr val="accent5">
                        <a:lumMod val="60000"/>
                        <a:lumOff val="40000"/>
                      </a:schemeClr>
                    </a:solidFill>
                  </a:tcPr>
                </a:tc>
                <a:tc>
                  <a:txBody>
                    <a:bodyPr/>
                    <a:p>
                      <a:pPr algn="ctr">
                        <a:buNone/>
                      </a:pPr>
                      <a:endParaRPr lang="en-IN" altLang="en-US"/>
                    </a:p>
                    <a:p>
                      <a:pPr algn="ctr">
                        <a:buNone/>
                      </a:pPr>
                      <a:r>
                        <a:rPr lang="en-IN" altLang="en-US">
                          <a:solidFill>
                            <a:schemeClr val="tx1"/>
                          </a:solidFill>
                          <a:latin typeface="Lucida Bright" panose="02040602050505020304" charset="0"/>
                          <a:cs typeface="Lucida Bright" panose="02040602050505020304" charset="0"/>
                        </a:rPr>
                        <a:t>METHODOLOGY</a:t>
                      </a:r>
                      <a:endParaRPr lang="en-IN" altLang="en-US">
                        <a:solidFill>
                          <a:schemeClr val="tx1"/>
                        </a:solidFill>
                        <a:latin typeface="Lucida Bright" panose="02040602050505020304" charset="0"/>
                        <a:cs typeface="Lucida Bright" panose="02040602050505020304" charset="0"/>
                      </a:endParaRPr>
                    </a:p>
                  </a:txBody>
                  <a:tcPr>
                    <a:solidFill>
                      <a:schemeClr val="accent5">
                        <a:lumMod val="60000"/>
                        <a:lumOff val="40000"/>
                      </a:schemeClr>
                    </a:solidFill>
                  </a:tcPr>
                </a:tc>
                <a:tc>
                  <a:txBody>
                    <a:bodyPr/>
                    <a:p>
                      <a:pPr algn="ctr">
                        <a:buNone/>
                      </a:pPr>
                      <a:endParaRPr lang="en-IN" altLang="en-US" dirty="0">
                        <a:solidFill>
                          <a:schemeClr val="tx1"/>
                        </a:solidFill>
                        <a:latin typeface="Lucida Bright" panose="02040602050505020304" charset="0"/>
                        <a:cs typeface="Lucida Bright" panose="02040602050505020304" charset="0"/>
                      </a:endParaRPr>
                    </a:p>
                    <a:p>
                      <a:pPr algn="ctr">
                        <a:buNone/>
                      </a:pPr>
                      <a:r>
                        <a:rPr lang="en-IN" altLang="en-US" dirty="0">
                          <a:solidFill>
                            <a:schemeClr val="tx1"/>
                          </a:solidFill>
                          <a:latin typeface="Lucida Bright" panose="02040602050505020304" charset="0"/>
                          <a:cs typeface="Lucida Bright" panose="02040602050505020304" charset="0"/>
                        </a:rPr>
                        <a:t>MERITS</a:t>
                      </a:r>
                      <a:endParaRPr lang="en-IN" altLang="en-US" dirty="0">
                        <a:solidFill>
                          <a:schemeClr val="tx1"/>
                        </a:solidFill>
                        <a:latin typeface="Lucida Bright" panose="02040602050505020304" charset="0"/>
                        <a:cs typeface="Lucida Bright" panose="02040602050505020304" charset="0"/>
                      </a:endParaRPr>
                    </a:p>
                  </a:txBody>
                  <a:tcPr>
                    <a:solidFill>
                      <a:schemeClr val="accent5">
                        <a:lumMod val="60000"/>
                        <a:lumOff val="40000"/>
                      </a:schemeClr>
                    </a:solidFill>
                  </a:tcPr>
                </a:tc>
                <a:tc>
                  <a:txBody>
                    <a:bodyPr/>
                    <a:p>
                      <a:pPr algn="ctr">
                        <a:buNone/>
                      </a:pPr>
                      <a:endParaRPr lang="en-IN" altLang="en-US" sz="1400" dirty="0">
                        <a:solidFill>
                          <a:schemeClr val="tx1"/>
                        </a:solidFill>
                        <a:latin typeface="Lucida Bright" panose="02040602050505020304" charset="0"/>
                        <a:cs typeface="Lucida Bright" panose="02040602050505020304" charset="0"/>
                        <a:sym typeface="+mn-ea"/>
                      </a:endParaRPr>
                    </a:p>
                    <a:p>
                      <a:pPr algn="ctr">
                        <a:buNone/>
                      </a:pPr>
                      <a:r>
                        <a:rPr lang="en-IN" altLang="en-US" sz="1400" dirty="0">
                          <a:solidFill>
                            <a:schemeClr val="tx1"/>
                          </a:solidFill>
                          <a:latin typeface="Lucida Bright" panose="02040602050505020304" charset="0"/>
                          <a:cs typeface="Lucida Bright" panose="02040602050505020304" charset="0"/>
                          <a:sym typeface="+mn-ea"/>
                        </a:rPr>
                        <a:t>RESEARCH GAP</a:t>
                      </a:r>
                      <a:endParaRPr lang="en-IN" altLang="en-US" sz="1400" dirty="0">
                        <a:solidFill>
                          <a:schemeClr val="tx1"/>
                        </a:solidFill>
                        <a:latin typeface="Lucida Bright" panose="02040602050505020304" charset="0"/>
                        <a:cs typeface="Lucida Bright" panose="02040602050505020304" charset="0"/>
                      </a:endParaRPr>
                    </a:p>
                    <a:p>
                      <a:pPr algn="ctr">
                        <a:buNone/>
                      </a:pPr>
                      <a:endParaRPr lang="en-IN" altLang="en-US" sz="1400" dirty="0">
                        <a:solidFill>
                          <a:schemeClr val="tx1"/>
                        </a:solidFill>
                        <a:latin typeface="Lucida Bright" panose="02040602050505020304" charset="0"/>
                        <a:cs typeface="Lucida Bright" panose="02040602050505020304" charset="0"/>
                      </a:endParaRPr>
                    </a:p>
                  </a:txBody>
                  <a:tcPr>
                    <a:solidFill>
                      <a:schemeClr val="accent5">
                        <a:lumMod val="60000"/>
                        <a:lumOff val="40000"/>
                      </a:schemeClr>
                    </a:solidFill>
                  </a:tcPr>
                </a:tc>
                <a:tc>
                  <a:txBody>
                    <a:bodyPr/>
                    <a:p>
                      <a:pPr algn="ctr">
                        <a:buNone/>
                      </a:pPr>
                      <a:endParaRPr lang="en-IN" altLang="en-US">
                        <a:solidFill>
                          <a:schemeClr val="tx1"/>
                        </a:solidFill>
                        <a:latin typeface="Lucida Bright" panose="02040602050505020304" charset="0"/>
                        <a:cs typeface="Lucida Bright" panose="02040602050505020304" charset="0"/>
                      </a:endParaRPr>
                    </a:p>
                    <a:p>
                      <a:pPr algn="ctr">
                        <a:buNone/>
                      </a:pPr>
                      <a:r>
                        <a:rPr lang="en-IN" altLang="en-US">
                          <a:solidFill>
                            <a:schemeClr val="tx1"/>
                          </a:solidFill>
                          <a:latin typeface="Lucida Bright" panose="02040602050505020304" charset="0"/>
                          <a:cs typeface="Lucida Bright" panose="02040602050505020304" charset="0"/>
                        </a:rPr>
                        <a:t>LINK </a:t>
                      </a:r>
                      <a:endParaRPr lang="en-IN" altLang="en-US">
                        <a:solidFill>
                          <a:schemeClr val="tx1"/>
                        </a:solidFill>
                        <a:latin typeface="Lucida Bright" panose="02040602050505020304" charset="0"/>
                        <a:cs typeface="Lucida Bright" panose="02040602050505020304" charset="0"/>
                      </a:endParaRPr>
                    </a:p>
                  </a:txBody>
                  <a:tcPr>
                    <a:solidFill>
                      <a:schemeClr val="accent5">
                        <a:lumMod val="60000"/>
                        <a:lumOff val="40000"/>
                      </a:schemeClr>
                    </a:solidFill>
                  </a:tcPr>
                </a:tc>
              </a:tr>
              <a:tr h="3924606">
                <a:tc>
                  <a:txBody>
                    <a:bodyPr/>
                    <a:p>
                      <a:pPr algn="l">
                        <a:buNone/>
                      </a:pPr>
                      <a:endParaRPr lang="en-IN" altLang="en-US" sz="1400" dirty="0">
                        <a:latin typeface="Cambria" panose="02040503050406030204" charset="0"/>
                        <a:cs typeface="Cambria" panose="02040503050406030204" charset="0"/>
                        <a:sym typeface="+mn-ea"/>
                      </a:endParaRPr>
                    </a:p>
                    <a:p>
                      <a:pPr algn="l">
                        <a:buNone/>
                      </a:pPr>
                      <a:r>
                        <a:rPr lang="en-US" dirty="0">
                          <a:latin typeface="Cambria" panose="02040503050406030204" charset="0"/>
                          <a:ea typeface="Cambria" panose="02040503050406030204" charset="0"/>
                        </a:rPr>
                        <a:t>Development and Performance analysis of a GPS</a:t>
                      </a:r>
                      <a:r>
                        <a:rPr lang="en-IN" altLang="en-US" dirty="0">
                          <a:latin typeface="Cambria" panose="02040503050406030204" charset="0"/>
                          <a:ea typeface="Cambria" panose="02040503050406030204" charset="0"/>
                        </a:rPr>
                        <a:t> </a:t>
                      </a:r>
                      <a:r>
                        <a:rPr lang="en-US" dirty="0">
                          <a:latin typeface="Cambria" panose="02040503050406030204" charset="0"/>
                          <a:ea typeface="Cambria" panose="02040503050406030204" charset="0"/>
                        </a:rPr>
                        <a:t>GSM Guided System for Vehicle Tracking </a:t>
                      </a:r>
                      <a:endParaRPr lang="en-US" dirty="0">
                        <a:latin typeface="Cambria" panose="02040503050406030204" charset="0"/>
                        <a:ea typeface="Cambria" panose="02040503050406030204" charset="0"/>
                      </a:endParaRPr>
                    </a:p>
                    <a:p>
                      <a:pPr algn="l">
                        <a:buNone/>
                      </a:pPr>
                      <a:endParaRPr lang="en-IN" altLang="en-US" sz="1400" dirty="0">
                        <a:latin typeface="Cambria" panose="02040503050406030204" charset="0"/>
                        <a:ea typeface="Cambria" panose="02040503050406030204" charset="0"/>
                        <a:cs typeface="Cambria" panose="02040503050406030204" charset="0"/>
                      </a:endParaRPr>
                    </a:p>
                    <a:p>
                      <a:pPr algn="l">
                        <a:buNone/>
                      </a:pPr>
                      <a:r>
                        <a:rPr lang="en-IN" altLang="en-US" sz="1400" dirty="0">
                          <a:latin typeface="Cambria" panose="02040503050406030204" charset="0"/>
                          <a:ea typeface="Cambria" panose="02040503050406030204" charset="0"/>
                          <a:cs typeface="Cambria" panose="02040503050406030204" charset="0"/>
                          <a:sym typeface="+mn-ea"/>
                        </a:rPr>
                        <a:t>Author’s Name : </a:t>
                      </a:r>
                      <a:endParaRPr lang="en-IN" altLang="en-US" sz="1400" dirty="0">
                        <a:latin typeface="Cambria" panose="02040503050406030204" charset="0"/>
                        <a:ea typeface="Cambria" panose="02040503050406030204" charset="0"/>
                        <a:cs typeface="Cambria" panose="02040503050406030204" charset="0"/>
                        <a:sym typeface="+mn-ea"/>
                      </a:endParaRPr>
                    </a:p>
                    <a:p>
                      <a:pPr algn="l">
                        <a:buNone/>
                      </a:pPr>
                      <a:r>
                        <a:rPr lang="en-IN" altLang="en-US" sz="1400" dirty="0">
                          <a:latin typeface="Cambria" panose="02040503050406030204" charset="0"/>
                          <a:ea typeface="Cambria" panose="02040503050406030204" charset="0"/>
                          <a:cs typeface="Cambria" panose="02040503050406030204" charset="0"/>
                          <a:sym typeface="+mn-ea"/>
                        </a:rPr>
                        <a:t>B. Adaramola,</a:t>
                      </a:r>
                      <a:endParaRPr lang="en-IN" altLang="en-US" sz="1400" dirty="0">
                        <a:latin typeface="Cambria" panose="02040503050406030204" charset="0"/>
                        <a:ea typeface="Cambria" panose="02040503050406030204" charset="0"/>
                        <a:cs typeface="Cambria" panose="02040503050406030204" charset="0"/>
                        <a:sym typeface="+mn-ea"/>
                      </a:endParaRPr>
                    </a:p>
                    <a:p>
                      <a:pPr algn="l">
                        <a:buNone/>
                      </a:pPr>
                      <a:r>
                        <a:rPr lang="en-IN" altLang="en-US" sz="1400" dirty="0">
                          <a:latin typeface="Cambria" panose="02040503050406030204" charset="0"/>
                          <a:ea typeface="Cambria" panose="02040503050406030204" charset="0"/>
                          <a:cs typeface="Cambria" panose="02040503050406030204" charset="0"/>
                          <a:sym typeface="+mn-ea"/>
                        </a:rPr>
                        <a:t>Ayodeji Olalekan Salau</a:t>
                      </a:r>
                      <a:endParaRPr lang="en-IN" altLang="en-US" sz="1400" dirty="0">
                        <a:latin typeface="Cambria" panose="02040503050406030204" charset="0"/>
                        <a:ea typeface="Cambria" panose="02040503050406030204" charset="0"/>
                        <a:cs typeface="Cambria" panose="02040503050406030204" charset="0"/>
                        <a:sym typeface="+mn-ea"/>
                      </a:endParaRPr>
                    </a:p>
                    <a:p>
                      <a:pPr algn="l">
                        <a:buNone/>
                      </a:pPr>
                      <a:r>
                        <a:rPr lang="en-IN" altLang="en-US" sz="1400" dirty="0">
                          <a:latin typeface="Cambria" panose="02040503050406030204" charset="0"/>
                          <a:ea typeface="Cambria" panose="02040503050406030204" charset="0"/>
                          <a:cs typeface="Cambria" panose="02040503050406030204" charset="0"/>
                          <a:sym typeface="+mn-ea"/>
                        </a:rPr>
                        <a:t>Date: 2020</a:t>
                      </a:r>
                      <a:endParaRPr lang="en-IN" altLang="en-US" sz="1400" dirty="0">
                        <a:latin typeface="Cambria" panose="02040503050406030204" charset="0"/>
                        <a:ea typeface="Cambria" panose="02040503050406030204" charset="0"/>
                        <a:cs typeface="Cambria" panose="02040503050406030204" charset="0"/>
                      </a:endParaRPr>
                    </a:p>
                    <a:p>
                      <a:pPr algn="l">
                        <a:buNone/>
                      </a:pPr>
                      <a:r>
                        <a:rPr lang="en-IN" altLang="en-US" sz="1400" dirty="0">
                          <a:latin typeface="Cambria" panose="02040503050406030204" charset="0"/>
                          <a:ea typeface="Cambria" panose="02040503050406030204" charset="0"/>
                          <a:cs typeface="Cambria" panose="02040503050406030204" charset="0"/>
                          <a:sym typeface="+mn-ea"/>
                        </a:rPr>
                        <a:t>Publication Name: </a:t>
                      </a:r>
                      <a:r>
                        <a:rPr lang="en-IN" dirty="0">
                          <a:latin typeface="Cambria" panose="02040503050406030204" charset="0"/>
                          <a:ea typeface="Cambria" panose="02040503050406030204" charset="0"/>
                        </a:rPr>
                        <a:t>ICCAKM</a:t>
                      </a:r>
                      <a:endParaRPr lang="en-IN" altLang="en-US" sz="1400" dirty="0">
                        <a:latin typeface="Cambria" panose="02040503050406030204" charset="0"/>
                        <a:ea typeface="Cambria" panose="02040503050406030204" charset="0"/>
                        <a:cs typeface="Cambria" panose="02040503050406030204" charset="0"/>
                      </a:endParaRPr>
                    </a:p>
                    <a:p>
                      <a:pPr algn="l">
                        <a:buNone/>
                      </a:pPr>
                      <a:endParaRPr lang="en-IN" altLang="en-US" sz="1400" dirty="0">
                        <a:latin typeface="Cambria" panose="02040503050406030204" charset="0"/>
                        <a:cs typeface="Cambria" panose="02040503050406030204" charset="0"/>
                      </a:endParaRPr>
                    </a:p>
                  </a:txBody>
                  <a:tcPr>
                    <a:solidFill>
                      <a:schemeClr val="accent5">
                        <a:lumMod val="20000"/>
                        <a:lumOff val="80000"/>
                      </a:schemeClr>
                    </a:solidFill>
                  </a:tcPr>
                </a:tc>
                <a:tc>
                  <a:txBody>
                    <a:bodyPr/>
                    <a:p>
                      <a:pPr>
                        <a:buNone/>
                      </a:pPr>
                      <a:endParaRPr lang="en-IN" altLang="en-US" sz="1400" dirty="0">
                        <a:latin typeface="Cambria" panose="02040503050406030204" charset="0"/>
                        <a:cs typeface="Cambria" panose="02040503050406030204" charset="0"/>
                      </a:endParaRPr>
                    </a:p>
                    <a:p>
                      <a:pPr>
                        <a:buNone/>
                      </a:pPr>
                      <a:r>
                        <a:rPr lang="en-US" altLang="en-US" sz="1400" dirty="0">
                          <a:latin typeface="Cambria" panose="02040503050406030204" charset="0"/>
                          <a:cs typeface="Cambria" panose="02040503050406030204" charset="0"/>
                          <a:sym typeface="+mn-ea"/>
                        </a:rPr>
                        <a:t>The GPS-GSM-based vehicle tracking system uses hardware components such as an Arduino microcontroller, GSM module, GPS module, and vibration sensors. </a:t>
                      </a:r>
                      <a:endParaRPr lang="en-US" altLang="en-US" sz="1400" dirty="0">
                        <a:latin typeface="Cambria" panose="02040503050406030204" charset="0"/>
                        <a:cs typeface="Cambria" panose="02040503050406030204" charset="0"/>
                        <a:sym typeface="+mn-ea"/>
                      </a:endParaRPr>
                    </a:p>
                    <a:p>
                      <a:pPr>
                        <a:buNone/>
                      </a:pPr>
                      <a:endParaRPr lang="en-US" altLang="en-US" sz="1400" dirty="0">
                        <a:latin typeface="Cambria" panose="02040503050406030204" charset="0"/>
                        <a:cs typeface="Cambria" panose="02040503050406030204" charset="0"/>
                        <a:sym typeface="+mn-ea"/>
                      </a:endParaRPr>
                    </a:p>
                    <a:p>
                      <a:pPr>
                        <a:buNone/>
                      </a:pPr>
                      <a:r>
                        <a:rPr lang="en-US" altLang="en-US" sz="1400" dirty="0">
                          <a:latin typeface="Cambria" panose="02040503050406030204" charset="0"/>
                          <a:cs typeface="Cambria" panose="02040503050406030204" charset="0"/>
                          <a:sym typeface="+mn-ea"/>
                        </a:rPr>
                        <a:t>The system integrates these components through software development in the Arduino IDE, which processes inputs and transmits outputs via SMS. </a:t>
                      </a:r>
                      <a:endParaRPr lang="en-IN" altLang="en-US" sz="1400" dirty="0">
                        <a:latin typeface="Cambria" panose="02040503050406030204" charset="0"/>
                        <a:cs typeface="Cambria" panose="02040503050406030204" charset="0"/>
                      </a:endParaRPr>
                    </a:p>
                  </a:txBody>
                  <a:tcPr>
                    <a:solidFill>
                      <a:schemeClr val="accent5">
                        <a:lumMod val="20000"/>
                        <a:lumOff val="80000"/>
                      </a:schemeClr>
                    </a:solidFill>
                  </a:tcPr>
                </a:tc>
                <a:tc>
                  <a:txBody>
                    <a:bodyPr/>
                    <a:p>
                      <a:pPr>
                        <a:buNone/>
                      </a:pPr>
                      <a:endParaRPr lang="en-US" dirty="0"/>
                    </a:p>
                    <a:p>
                      <a:pPr>
                        <a:buNone/>
                      </a:pPr>
                      <a:r>
                        <a:rPr lang="en-US" dirty="0">
                          <a:latin typeface="Cambria" panose="02040503050406030204" charset="0"/>
                          <a:ea typeface="Cambria" panose="02040503050406030204" charset="0"/>
                        </a:rPr>
                        <a:t>The system offers real-time tracking and an anti-theft feature. It allows multiple vehicles to be tracked efficiently.</a:t>
                      </a:r>
                      <a:endParaRPr lang="en-IN" altLang="en-US" dirty="0">
                        <a:latin typeface="Cambria" panose="02040503050406030204" charset="0"/>
                        <a:ea typeface="Cambria" panose="02040503050406030204" charset="0"/>
                      </a:endParaRPr>
                    </a:p>
                  </a:txBody>
                  <a:tcPr>
                    <a:solidFill>
                      <a:schemeClr val="accent5">
                        <a:lumMod val="20000"/>
                        <a:lumOff val="80000"/>
                      </a:schemeClr>
                    </a:solidFill>
                  </a:tcPr>
                </a:tc>
                <a:tc>
                  <a:txBody>
                    <a:bodyPr/>
                    <a:p>
                      <a:pPr>
                        <a:buNone/>
                      </a:pPr>
                      <a:endParaRPr lang="en-IN" altLang="en-US" dirty="0"/>
                    </a:p>
                    <a:p>
                      <a:pPr>
                        <a:buNone/>
                      </a:pPr>
                      <a:r>
                        <a:rPr lang="en-US" dirty="0">
                          <a:latin typeface="Cambria" panose="02040503050406030204" charset="0"/>
                          <a:ea typeface="Cambria" panose="02040503050406030204" charset="0"/>
                        </a:rPr>
                        <a:t>The system uses manual data interpretation instead of internet-based tracking, limiting its efficiency in real-time updates and monitoring.</a:t>
                      </a:r>
                      <a:endParaRPr lang="en-IN" altLang="en-US" dirty="0">
                        <a:latin typeface="Cambria" panose="02040503050406030204" charset="0"/>
                        <a:ea typeface="Cambria" panose="02040503050406030204" charset="0"/>
                      </a:endParaRPr>
                    </a:p>
                  </a:txBody>
                  <a:tcPr>
                    <a:solidFill>
                      <a:schemeClr val="accent5">
                        <a:lumMod val="20000"/>
                        <a:lumOff val="80000"/>
                      </a:schemeClr>
                    </a:solidFill>
                  </a:tcPr>
                </a:tc>
                <a:tc>
                  <a:txBody>
                    <a:bodyPr/>
                    <a:p>
                      <a:pPr>
                        <a:buNone/>
                      </a:pPr>
                      <a:endParaRPr lang="en-US" sz="1000" u="sng" dirty="0">
                        <a:solidFill>
                          <a:schemeClr val="tx1"/>
                        </a:solidFill>
                        <a:latin typeface="Cambria" panose="02040503050406030204" charset="0"/>
                        <a:cs typeface="Cambria" panose="02040503050406030204" charset="0"/>
                      </a:endParaRPr>
                    </a:p>
                    <a:p>
                      <a:pPr>
                        <a:buNone/>
                      </a:pPr>
                      <a:endParaRPr lang="en-US" sz="1000" u="sng" dirty="0">
                        <a:solidFill>
                          <a:schemeClr val="tx1"/>
                        </a:solidFill>
                        <a:latin typeface="Cambria" panose="02040503050406030204" charset="0"/>
                        <a:cs typeface="Cambria" panose="02040503050406030204" charset="0"/>
                      </a:endParaRPr>
                    </a:p>
                    <a:p>
                      <a:pPr>
                        <a:buNone/>
                      </a:pPr>
                      <a:r>
                        <a:rPr lang="en-US" sz="1000" u="sng" dirty="0">
                          <a:solidFill>
                            <a:schemeClr val="tx1"/>
                          </a:solidFill>
                          <a:latin typeface="Cambria" panose="02040503050406030204" charset="0"/>
                          <a:cs typeface="Cambria" panose="02040503050406030204" charset="0"/>
                          <a:hlinkClick r:id="rId2" action="ppaction://hlinkfile"/>
                        </a:rPr>
                        <a:t>https://ieeexplore.ieee.org/stamp/stamp.jsp?tp=&amp;arnumber=9051533&amp;tag=1</a:t>
                      </a:r>
                      <a:endParaRPr lang="en-US" sz="1000" u="sng" dirty="0">
                        <a:solidFill>
                          <a:schemeClr val="tx1"/>
                        </a:solidFill>
                        <a:latin typeface="Cambria" panose="02040503050406030204" charset="0"/>
                        <a:cs typeface="Cambria" panose="02040503050406030204" charset="0"/>
                      </a:endParaRPr>
                    </a:p>
                  </a:txBody>
                  <a:tcPr>
                    <a:solidFill>
                      <a:schemeClr val="accent5">
                        <a:lumMod val="20000"/>
                        <a:lumOff val="80000"/>
                      </a:schemeClr>
                    </a:solidFill>
                  </a:tcPr>
                </a:tc>
              </a:tr>
            </a:tbl>
          </a:graphicData>
        </a:graphic>
      </p:graphicFrame>
      <p:sp>
        <p:nvSpPr>
          <p:cNvPr id="2" name="Text Box 1"/>
          <p:cNvSpPr txBox="1"/>
          <p:nvPr/>
        </p:nvSpPr>
        <p:spPr>
          <a:xfrm>
            <a:off x="10848975" y="189230"/>
            <a:ext cx="1241425" cy="321945"/>
          </a:xfrm>
          <a:prstGeom prst="rect">
            <a:avLst/>
          </a:prstGeom>
          <a:noFill/>
        </p:spPr>
        <p:txBody>
          <a:bodyPr wrap="square" rtlCol="0" anchor="t">
            <a:spAutoFit/>
          </a:bodyPr>
          <a:p>
            <a:r>
              <a:rPr lang="en-US" sz="1500" b="1">
                <a:solidFill>
                  <a:srgbClr val="FF0000"/>
                </a:solidFill>
                <a:latin typeface="Cambria" panose="02040503050406030204" charset="0"/>
                <a:cs typeface="Cambria" panose="02040503050406030204" charset="0"/>
                <a:sym typeface="+mn-ea"/>
              </a:rPr>
              <a:t>REVIEW 1</a:t>
            </a:r>
            <a:endParaRPr lang="en-US" sz="1500" b="1">
              <a:solidFill>
                <a:srgbClr val="FF0000"/>
              </a:solidFill>
              <a:latin typeface="Cambria" panose="02040503050406030204" charset="0"/>
              <a:cs typeface="Cambria" panose="02040503050406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3" name="Slide Number Placeholder 2"/>
          <p:cNvSpPr>
            <a:spLocks noGrp="1"/>
          </p:cNvSpPr>
          <p:nvPr>
            <p:ph type="sldNum" idx="12"/>
          </p:nvPr>
        </p:nvSpPr>
        <p:spPr/>
        <p:txBody>
          <a:bodyPr/>
          <a:p>
            <a:pPr marL="0" lvl="0" indent="0" algn="r" rtl="0">
              <a:spcBef>
                <a:spcPct val="0"/>
              </a:spcBef>
              <a:spcAft>
                <a:spcPct val="0"/>
              </a:spcAft>
              <a:buNone/>
            </a:pPr>
            <a:fld id="{00000000-1234-1234-1234-123412341234}" type="slidenum">
              <a:rPr lang="en-US"/>
            </a:fld>
            <a:endParaRPr lang="en-US"/>
          </a:p>
        </p:txBody>
      </p:sp>
      <p:sp>
        <p:nvSpPr>
          <p:cNvPr id="4" name="Text Box 3"/>
          <p:cNvSpPr txBox="1"/>
          <p:nvPr/>
        </p:nvSpPr>
        <p:spPr>
          <a:xfrm>
            <a:off x="334645" y="1052830"/>
            <a:ext cx="11522710" cy="4382135"/>
          </a:xfrm>
          <a:prstGeom prst="rect">
            <a:avLst/>
          </a:prstGeom>
        </p:spPr>
        <p:txBody>
          <a:bodyPr>
            <a:noAutofit/>
          </a:bodyPr>
          <a:p>
            <a:pPr>
              <a:spcAft>
                <a:spcPct val="60000"/>
              </a:spcAft>
            </a:pPr>
            <a:r>
              <a:rPr lang="en-IN" b="1">
                <a:latin typeface="Cambria" panose="02040503050406030204" charset="0"/>
                <a:cs typeface="Cambria" panose="02040503050406030204" charset="0"/>
                <a:sym typeface="+mn-ea"/>
              </a:rPr>
              <a:t>Key Resources</a:t>
            </a:r>
            <a:r>
              <a:rPr lang="en-US" b="1">
                <a:latin typeface="Cambria" panose="02040503050406030204" charset="0"/>
                <a:cs typeface="Cambria" panose="02040503050406030204" charset="0"/>
                <a:sym typeface="+mn-ea"/>
              </a:rPr>
              <a:t> :</a:t>
            </a:r>
            <a:endParaRPr lang="en-US" altLang="en-US">
              <a:latin typeface="Cambria" panose="02040503050406030204" charset="0"/>
              <a:cs typeface="Cambria" panose="02040503050406030204" charset="0"/>
            </a:endParaRPr>
          </a:p>
          <a:p>
            <a:pPr>
              <a:spcAft>
                <a:spcPct val="60000"/>
              </a:spcAft>
            </a:pPr>
            <a:r>
              <a:rPr lang="en-US" altLang="en-US" sz="1600" b="1">
                <a:latin typeface="Cambria" panose="02040503050406030204" charset="0"/>
                <a:cs typeface="Cambria" panose="02040503050406030204" charset="0"/>
              </a:rPr>
              <a:t>Whitepapers and Research Articles</a:t>
            </a:r>
            <a:r>
              <a:rPr lang="en-IN" altLang="en-US" sz="1600" b="1">
                <a:latin typeface="Cambria" panose="02040503050406030204" charset="0"/>
                <a:cs typeface="Cambria" panose="02040503050406030204" charset="0"/>
              </a:rPr>
              <a:t> : </a:t>
            </a:r>
            <a:endParaRPr lang="en-US" altLang="en-US" sz="1600" b="1">
              <a:latin typeface="Cambria" panose="02040503050406030204" charset="0"/>
              <a:cs typeface="Cambria" panose="02040503050406030204" charset="0"/>
            </a:endParaRPr>
          </a:p>
          <a:p>
            <a:pPr marL="285750" indent="-285750">
              <a:spcAft>
                <a:spcPct val="60000"/>
              </a:spcAft>
              <a:buFont typeface="Arial" panose="020B0604020202020204" pitchFamily="34" charset="0"/>
              <a:buChar char="•"/>
            </a:pPr>
            <a:r>
              <a:rPr lang="en-US" altLang="en-US" sz="1600" b="1">
                <a:latin typeface="Cambria" panose="02040503050406030204" charset="0"/>
                <a:cs typeface="Cambria" panose="02040503050406030204" charset="0"/>
              </a:rPr>
              <a:t>Agricultural Supply Chain Challenges and Solutions</a:t>
            </a:r>
            <a:r>
              <a:rPr lang="en-IN" altLang="en-US" sz="1600" b="1">
                <a:latin typeface="Cambria" panose="02040503050406030204" charset="0"/>
                <a:cs typeface="Cambria" panose="02040503050406030204" charset="0"/>
              </a:rPr>
              <a:t>:</a:t>
            </a:r>
            <a:endParaRPr lang="en-IN" altLang="en-US" sz="1600" b="1">
              <a:latin typeface="Cambria" panose="02040503050406030204" charset="0"/>
              <a:cs typeface="Cambria" panose="02040503050406030204" charset="0"/>
            </a:endParaRPr>
          </a:p>
          <a:p>
            <a:pPr indent="0">
              <a:spcAft>
                <a:spcPct val="60000"/>
              </a:spcAft>
              <a:buFont typeface="Arial" panose="020B0604020202020204" pitchFamily="34" charset="0"/>
              <a:buNone/>
            </a:pPr>
            <a:r>
              <a:rPr lang="en-IN" altLang="en-US" sz="1600">
                <a:latin typeface="Cambria" panose="02040503050406030204" charset="0"/>
                <a:cs typeface="Cambria" panose="02040503050406030204" charset="0"/>
              </a:rPr>
              <a:t>Link: </a:t>
            </a:r>
            <a:r>
              <a:rPr lang="en-US" altLang="en-US" sz="1600">
                <a:latin typeface="Cambria" panose="02040503050406030204" charset="0"/>
                <a:cs typeface="Cambria" panose="02040503050406030204" charset="0"/>
                <a:hlinkClick r:id="rId1" action="ppaction://hlinkfile"/>
              </a:rPr>
              <a:t>https://www.researchgate.net/publication/271700201_Agricultural_Supply_Chain_and_Logistic_-_trends_and_challenges</a:t>
            </a:r>
            <a:endParaRPr lang="en-US" altLang="en-US" sz="1600">
              <a:latin typeface="Cambria" panose="02040503050406030204" charset="0"/>
              <a:cs typeface="Cambria" panose="02040503050406030204" charset="0"/>
            </a:endParaRPr>
          </a:p>
          <a:p>
            <a:pPr indent="0">
              <a:spcAft>
                <a:spcPct val="60000"/>
              </a:spcAft>
              <a:buFont typeface="Arial" panose="020B0604020202020204" pitchFamily="34" charset="0"/>
              <a:buNone/>
            </a:pPr>
            <a:r>
              <a:rPr lang="en-US" altLang="en-US" sz="1600">
                <a:latin typeface="Cambria" panose="02040503050406030204" charset="0"/>
                <a:cs typeface="Cambria" panose="02040503050406030204" charset="0"/>
              </a:rPr>
              <a:t>Explores challenges in agricultural logistics, including delays, spoilage, and inefficiencies, with proposed solutions.</a:t>
            </a:r>
            <a:endParaRPr lang="en-US" altLang="en-US" sz="1600">
              <a:latin typeface="Cambria" panose="02040503050406030204" charset="0"/>
              <a:cs typeface="Cambria" panose="02040503050406030204" charset="0"/>
            </a:endParaRPr>
          </a:p>
          <a:p>
            <a:pPr marL="285750" indent="-285750">
              <a:spcAft>
                <a:spcPct val="60000"/>
              </a:spcAft>
              <a:buFont typeface="Arial" panose="020B0604020202020204" pitchFamily="34" charset="0"/>
              <a:buChar char="•"/>
            </a:pPr>
            <a:r>
              <a:rPr lang="en-US" altLang="en-US" sz="1600" b="1">
                <a:latin typeface="Cambria" panose="02040503050406030204" charset="0"/>
                <a:cs typeface="Cambria" panose="02040503050406030204" charset="0"/>
              </a:rPr>
              <a:t>Minimizing Spoilage and Delays in Supply Chains</a:t>
            </a:r>
            <a:r>
              <a:rPr lang="en-IN" altLang="en-US" sz="1600" b="1">
                <a:latin typeface="Cambria" panose="02040503050406030204" charset="0"/>
                <a:cs typeface="Cambria" panose="02040503050406030204" charset="0"/>
              </a:rPr>
              <a:t>: </a:t>
            </a:r>
            <a:endParaRPr lang="en-US" altLang="en-US" sz="1600" b="1">
              <a:latin typeface="Cambria" panose="02040503050406030204" charset="0"/>
              <a:cs typeface="Cambria" panose="02040503050406030204" charset="0"/>
            </a:endParaRPr>
          </a:p>
          <a:p>
            <a:pPr indent="0">
              <a:spcAft>
                <a:spcPct val="60000"/>
              </a:spcAft>
              <a:buFont typeface="Arial" panose="020B0604020202020204" pitchFamily="34" charset="0"/>
              <a:buNone/>
            </a:pPr>
            <a:r>
              <a:rPr lang="en-US" altLang="en-US" sz="1600">
                <a:latin typeface="Cambria" panose="02040503050406030204" charset="0"/>
                <a:cs typeface="Cambria" panose="02040503050406030204" charset="0"/>
              </a:rPr>
              <a:t>Strategies to mitigate risks in supply chains, including real-time monitoring and predictive analytics.</a:t>
            </a:r>
            <a:endParaRPr lang="en-US" altLang="en-US" sz="1600">
              <a:latin typeface="Cambria" panose="02040503050406030204" charset="0"/>
              <a:cs typeface="Cambria" panose="02040503050406030204" charset="0"/>
            </a:endParaRPr>
          </a:p>
          <a:p>
            <a:pPr indent="0">
              <a:spcAft>
                <a:spcPct val="60000"/>
              </a:spcAft>
              <a:buFont typeface="Arial" panose="020B0604020202020204" pitchFamily="34" charset="0"/>
              <a:buNone/>
            </a:pPr>
            <a:r>
              <a:rPr lang="en-IN" altLang="en-US" sz="1600">
                <a:latin typeface="Cambria" panose="02040503050406030204" charset="0"/>
                <a:cs typeface="Cambria" panose="02040503050406030204" charset="0"/>
                <a:sym typeface="+mn-ea"/>
              </a:rPr>
              <a:t>Link: </a:t>
            </a:r>
            <a:r>
              <a:rPr lang="en-US" altLang="en-US" sz="1600">
                <a:latin typeface="Cambria" panose="02040503050406030204" charset="0"/>
                <a:cs typeface="Cambria" panose="02040503050406030204" charset="0"/>
                <a:sym typeface="+mn-ea"/>
                <a:hlinkClick r:id="rId2" action="ppaction://hlinkfile"/>
              </a:rPr>
              <a:t>https://sloanreview.mit.edu/article/reducing-the-risk-of-supply-chain-disruptions/</a:t>
            </a:r>
            <a:endParaRPr lang="en-US" altLang="en-US" sz="1600">
              <a:latin typeface="Cambria" panose="02040503050406030204" charset="0"/>
              <a:cs typeface="Cambria" panose="02040503050406030204" charset="0"/>
            </a:endParaRPr>
          </a:p>
          <a:p>
            <a:pPr indent="0">
              <a:spcAft>
                <a:spcPct val="60000"/>
              </a:spcAft>
              <a:buFont typeface="Arial" panose="020B0604020202020204" pitchFamily="34" charset="0"/>
              <a:buNone/>
            </a:pPr>
            <a:r>
              <a:rPr lang="en-US" altLang="en-US" sz="1600">
                <a:latin typeface="Cambria" panose="02040503050406030204" charset="0"/>
                <a:cs typeface="Cambria" panose="02040503050406030204" charset="0"/>
              </a:rPr>
              <a:t>Focuses on technology-driven solutions to reduce delays and enhance supply chain reliability.</a:t>
            </a:r>
            <a:endParaRPr lang="en-US" altLang="en-US" sz="1600">
              <a:latin typeface="Cambria" panose="02040503050406030204" charset="0"/>
              <a:cs typeface="Cambria" panose="02040503050406030204" charset="0"/>
            </a:endParaRPr>
          </a:p>
          <a:p>
            <a:pPr indent="0">
              <a:spcAft>
                <a:spcPct val="60000"/>
              </a:spcAft>
              <a:buFont typeface="Arial" panose="020B0604020202020204" pitchFamily="34" charset="0"/>
              <a:buNone/>
            </a:pPr>
            <a:r>
              <a:rPr lang="en-IN" altLang="en-US" sz="1600">
                <a:latin typeface="Cambria" panose="02040503050406030204" charset="0"/>
                <a:cs typeface="Cambria" panose="02040503050406030204" charset="0"/>
                <a:sym typeface="+mn-ea"/>
              </a:rPr>
              <a:t>Link:</a:t>
            </a:r>
            <a:r>
              <a:rPr lang="en-IN" altLang="en-US" sz="1600">
                <a:latin typeface="Cambria" panose="02040503050406030204" charset="0"/>
                <a:cs typeface="Cambria" panose="02040503050406030204" charset="0"/>
                <a:sym typeface="+mn-ea"/>
                <a:hlinkClick r:id="rId3" action="ppaction://hlinkfile"/>
              </a:rPr>
              <a:t> </a:t>
            </a:r>
            <a:r>
              <a:rPr lang="en-US" altLang="en-US" sz="1600">
                <a:latin typeface="Cambria" panose="02040503050406030204" charset="0"/>
                <a:cs typeface="Cambria" panose="02040503050406030204" charset="0"/>
                <a:sym typeface="+mn-ea"/>
                <a:hlinkClick r:id="rId3" action="ppaction://hlinkfile"/>
              </a:rPr>
              <a:t>https://www.oracle.com/in/scm/reduce-supply-chain-disruptions/</a:t>
            </a:r>
            <a:endParaRPr lang="en-US" altLang="en-US" sz="1600">
              <a:latin typeface="Cambria" panose="02040503050406030204" charset="0"/>
              <a:cs typeface="Cambria" panose="02040503050406030204" charset="0"/>
            </a:endParaRPr>
          </a:p>
          <a:p>
            <a:pPr indent="0">
              <a:spcAft>
                <a:spcPct val="60000"/>
              </a:spcAft>
              <a:buFont typeface="Arial" panose="020B0604020202020204" pitchFamily="34" charset="0"/>
              <a:buNone/>
            </a:pPr>
            <a:endParaRPr lang="en-US" altLang="en-US" sz="1600">
              <a:latin typeface="Cambria" panose="02040503050406030204" charset="0"/>
              <a:cs typeface="Cambria" panose="02040503050406030204" charset="0"/>
            </a:endParaRPr>
          </a:p>
        </p:txBody>
      </p:sp>
      <p:sp>
        <p:nvSpPr>
          <p:cNvPr id="2" name="Text Box 1"/>
          <p:cNvSpPr txBox="1"/>
          <p:nvPr/>
        </p:nvSpPr>
        <p:spPr>
          <a:xfrm>
            <a:off x="10848975" y="116840"/>
            <a:ext cx="1241425" cy="321945"/>
          </a:xfrm>
          <a:prstGeom prst="rect">
            <a:avLst/>
          </a:prstGeom>
          <a:noFill/>
        </p:spPr>
        <p:txBody>
          <a:bodyPr wrap="square" rtlCol="0" anchor="t">
            <a:spAutoFit/>
          </a:bodyPr>
          <a:p>
            <a:r>
              <a:rPr lang="en-US" sz="1500" b="1">
                <a:solidFill>
                  <a:srgbClr val="FF0000"/>
                </a:solidFill>
                <a:latin typeface="Cambria" panose="02040503050406030204" charset="0"/>
                <a:cs typeface="Cambria" panose="02040503050406030204" charset="0"/>
                <a:sym typeface="+mn-ea"/>
              </a:rPr>
              <a:t>REVIEW 1</a:t>
            </a:r>
            <a:endParaRPr lang="en-US" sz="1500" b="1">
              <a:solidFill>
                <a:srgbClr val="FF0000"/>
              </a:solidFill>
              <a:latin typeface="Cambria" panose="02040503050406030204" charset="0"/>
              <a:cs typeface="Cambria" panose="02040503050406030204"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TABLE_ENDDRAG_ORIGIN_RECT" val="908*343"/>
  <p:tag name="TABLE_ENDDRAG_RECT" val="24*96*908*343"/>
</p:tagLst>
</file>

<file path=ppt/tags/tag11.xml><?xml version="1.0" encoding="utf-8"?>
<p:tagLst xmlns:p="http://schemas.openxmlformats.org/presentationml/2006/main">
  <p:tag name="TABLE_ENDDRAG_ORIGIN_RECT" val="894*450"/>
  <p:tag name="TABLE_ENDDRAG_RECT" val="26*31*894*450"/>
</p:tagLst>
</file>

<file path=ppt/tags/tag12.xml><?xml version="1.0" encoding="utf-8"?>
<p:tagLst xmlns:p="http://schemas.openxmlformats.org/presentationml/2006/main">
  <p:tag name="TABLE_ENDDRAG_ORIGIN_RECT" val="908*343"/>
  <p:tag name="TABLE_ENDDRAG_RECT" val="24*96*908*343"/>
</p:tagLst>
</file>

<file path=ppt/tags/tag13.xml><?xml version="1.0" encoding="utf-8"?>
<p:tagLst xmlns:p="http://schemas.openxmlformats.org/presentationml/2006/main">
  <p:tag name="KSO_WM_DIAGRAM_MAX_ITEMCNT" val="4"/>
  <p:tag name="KSO_WM_DIAGRAM_MIN_ITEMCNT" val="2"/>
  <p:tag name="KSO_WM_DIAGRAM_VIRTUALLY_FRAME" val="{&quot;height&quot;:482.31394653320314,&quot;left&quot;:16.59549960399236,&quot;top&quot;:-0.1443748414046695,&quot;width&quot;:922.9500244140629}"/>
  <p:tag name="KSO_WM_DIAGRAM_COLOR_MATCH_VALUE" val="{&quot;shape&quot;:{&quot;fill&quot;:{&quot;solid&quot;:{&quot;brightness&quot;:0.6000000238418579,&quot;colorType&quot;:1,&quot;foreColorIndex&quot;:13,&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15"/>
  <p:tag name="KSO_WM_UNIT_SHADOW_SCHEMECOLOR_INDEX" val="14"/>
  <p:tag name="KSO_WM_UNIT_TEXT_FILL_FORE_SCHEMECOLOR_INDEX_BRIGHTNESS" val="0"/>
  <p:tag name="KSO_WM_UNIT_TEXT_FILL_FORE_SCHEMECOLOR_INDEX" val="2"/>
  <p:tag name="KSO_WM_UNIT_TEXT_FILL_TYPE" val="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8183_2*l_h_i*1_1_1"/>
  <p:tag name="KSO_WM_TEMPLATE_CATEGORY" val="diagram"/>
  <p:tag name="KSO_WM_TEMPLATE_INDEX" val="20238183"/>
  <p:tag name="KSO_WM_UNIT_LAYERLEVEL" val="1_1_1"/>
  <p:tag name="KSO_WM_TAG_VERSION" val="3.0"/>
  <p:tag name="KSO_WM_BEAUTIFY_FLAG" val="#wm#"/>
  <p:tag name="KSO_WM_UNIT_FILL_TYPE" val="1"/>
  <p:tag name="KSO_WM_UNIT_FILL_FORE_SCHEMECOLOR_INDEX" val="13"/>
  <p:tag name="KSO_WM_UNIT_FILL_FORE_SCHEMECOLOR_INDEX_BRIGHTNESS" val="0.6"/>
  <p:tag name="KSO_WM_UNIT_LINE_FORE_SCHEMECOLOR_INDEX" val="13"/>
</p:tagLst>
</file>

<file path=ppt/tags/tag14.xml><?xml version="1.0" encoding="utf-8"?>
<p:tagLst xmlns:p="http://schemas.openxmlformats.org/presentationml/2006/main">
  <p:tag name="KSO_WM_DIAGRAM_MAX_ITEMCNT" val="4"/>
  <p:tag name="KSO_WM_DIAGRAM_MIN_ITEMCNT" val="2"/>
  <p:tag name="KSO_WM_DIAGRAM_VIRTUALLY_FRAME" val="{&quot;height&quot;:482.31394653320314,&quot;left&quot;:16.59549960399236,&quot;top&quot;:-0.1443748414046695,&quot;width&quot;:922.9500244140629}"/>
  <p:tag name="KSO_WM_DIAGRAM_COLOR_MATCH_VALUE" val="{&quot;shape&quot;:{&quot;fill&quot;:{&quot;solid&quot;:{&quot;brightness&quot;:0.6000000238418579,&quot;colorType&quot;:1,&quot;foreColorIndex&quot;:13,&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15"/>
  <p:tag name="KSO_WM_UNIT_SHADOW_SCHEMECOLOR_INDEX" val="14"/>
  <p:tag name="KSO_WM_UNIT_TEXT_FILL_FORE_SCHEMECOLOR_INDEX_BRIGHTNESS" val="0"/>
  <p:tag name="KSO_WM_UNIT_TEXT_FILL_FORE_SCHEMECOLOR_INDEX" val="2"/>
  <p:tag name="KSO_WM_UNIT_TEXT_FILL_TYPE" val="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8183_2*l_h_i*1_3_1"/>
  <p:tag name="KSO_WM_TEMPLATE_CATEGORY" val="diagram"/>
  <p:tag name="KSO_WM_TEMPLATE_INDEX" val="20238183"/>
  <p:tag name="KSO_WM_UNIT_LAYERLEVEL" val="1_1_1"/>
  <p:tag name="KSO_WM_TAG_VERSION" val="3.0"/>
  <p:tag name="KSO_WM_BEAUTIFY_FLAG" val="#wm#"/>
  <p:tag name="KSO_WM_UNIT_FILL_TYPE" val="1"/>
  <p:tag name="KSO_WM_UNIT_FILL_FORE_SCHEMECOLOR_INDEX" val="13"/>
  <p:tag name="KSO_WM_UNIT_FILL_FORE_SCHEMECOLOR_INDEX_BRIGHTNESS" val="0.6"/>
  <p:tag name="KSO_WM_UNIT_LINE_FORE_SCHEMECOLOR_INDEX" val="13"/>
</p:tagLst>
</file>

<file path=ppt/tags/tag15.xml><?xml version="1.0" encoding="utf-8"?>
<p:tagLst xmlns:p="http://schemas.openxmlformats.org/presentationml/2006/main">
  <p:tag name="KSO_WM_DIAGRAM_MAX_ITEMCNT" val="4"/>
  <p:tag name="KSO_WM_DIAGRAM_MIN_ITEMCNT" val="2"/>
  <p:tag name="KSO_WM_DIAGRAM_VIRTUALLY_FRAME" val="{&quot;height&quot;:482.31394653320314,&quot;left&quot;:16.59549960399236,&quot;top&quot;:-0.1443748414046695,&quot;width&quot;:922.9500244140629}"/>
  <p:tag name="KSO_WM_DIAGRAM_COLOR_MATCH_VALUE" val="{&quot;shape&quot;:{&quot;fill&quot;:{&quot;solid&quot;:{&quot;brightness&quot;:0.6000000238418579,&quot;colorType&quot;:1,&quot;foreColorIndex&quot;:13,&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15"/>
  <p:tag name="KSO_WM_UNIT_SHADOW_SCHEMECOLOR_INDEX" val="14"/>
  <p:tag name="KSO_WM_UNIT_TEXT_FILL_FORE_SCHEMECOLOR_INDEX_BRIGHTNESS" val="0"/>
  <p:tag name="KSO_WM_UNIT_TEXT_FILL_FORE_SCHEMECOLOR_INDEX" val="2"/>
  <p:tag name="KSO_WM_UNIT_TEXT_FILL_TYPE" val="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8183_2*l_h_i*1_1_1"/>
  <p:tag name="KSO_WM_TEMPLATE_CATEGORY" val="diagram"/>
  <p:tag name="KSO_WM_TEMPLATE_INDEX" val="20238183"/>
  <p:tag name="KSO_WM_UNIT_LAYERLEVEL" val="1_1_1"/>
  <p:tag name="KSO_WM_TAG_VERSION" val="3.0"/>
  <p:tag name="KSO_WM_UNIT_FILL_TYPE" val="1"/>
  <p:tag name="KSO_WM_UNIT_FILL_FORE_SCHEMECOLOR_INDEX" val="13"/>
  <p:tag name="KSO_WM_UNIT_FILL_FORE_SCHEMECOLOR_INDEX_BRIGHTNESS" val="0.6"/>
  <p:tag name="KSO_WM_UNIT_LINE_FORE_SCHEMECOLOR_INDEX" val="13"/>
</p:tagLst>
</file>

<file path=ppt/tags/tag16.xml><?xml version="1.0" encoding="utf-8"?>
<p:tagLst xmlns:p="http://schemas.openxmlformats.org/presentationml/2006/main">
  <p:tag name="KSO_WM_DIAGRAM_MAX_ITEMCNT" val="4"/>
  <p:tag name="KSO_WM_DIAGRAM_MIN_ITEMCNT" val="2"/>
  <p:tag name="KSO_WM_DIAGRAM_VIRTUALLY_FRAME" val="{&quot;height&quot;:482.31394653320314,&quot;left&quot;:16.59549960399236,&quot;top&quot;:-0.1443748414046695,&quot;width&quot;:922.9500244140629}"/>
  <p:tag name="KSO_WM_DIAGRAM_COLOR_MATCH_VALUE" val="{&quot;shape&quot;:{&quot;fill&quot;:{&quot;solid&quot;:{&quot;brightness&quot;:0.6000000238418579,&quot;colorType&quot;:1,&quot;foreColorIndex&quot;:13,&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15"/>
  <p:tag name="KSO_WM_UNIT_SHADOW_SCHEMECOLOR_INDEX" val="14"/>
  <p:tag name="KSO_WM_UNIT_TEXT_FILL_FORE_SCHEMECOLOR_INDEX_BRIGHTNESS" val="0"/>
  <p:tag name="KSO_WM_UNIT_TEXT_FILL_FORE_SCHEMECOLOR_INDEX" val="2"/>
  <p:tag name="KSO_WM_UNIT_TEXT_FILL_TYPE" val="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8183_2*l_h_i*1_1_1"/>
  <p:tag name="KSO_WM_TEMPLATE_CATEGORY" val="diagram"/>
  <p:tag name="KSO_WM_TEMPLATE_INDEX" val="20238183"/>
  <p:tag name="KSO_WM_UNIT_LAYERLEVEL" val="1_1_1"/>
  <p:tag name="KSO_WM_TAG_VERSION" val="3.0"/>
  <p:tag name="KSO_WM_BEAUTIFY_FLAG" val="#wm#"/>
  <p:tag name="KSO_WM_UNIT_FILL_TYPE" val="1"/>
  <p:tag name="KSO_WM_UNIT_FILL_FORE_SCHEMECOLOR_INDEX" val="13"/>
  <p:tag name="KSO_WM_UNIT_FILL_FORE_SCHEMECOLOR_INDEX_BRIGHTNESS" val="0.6"/>
  <p:tag name="KSO_WM_UNIT_LINE_FORE_SCHEMECOLOR_INDEX" val="13"/>
</p:tagLst>
</file>

<file path=ppt/tags/tag17.xml><?xml version="1.0" encoding="utf-8"?>
<p:tagLst xmlns:p="http://schemas.openxmlformats.org/presentationml/2006/main">
  <p:tag name="KSO_WM_DIAGRAM_MAX_ITEMCNT" val="4"/>
  <p:tag name="KSO_WM_DIAGRAM_MIN_ITEMCNT" val="2"/>
  <p:tag name="KSO_WM_DIAGRAM_VIRTUALLY_FRAME" val="{&quot;height&quot;:482.31394653320314,&quot;left&quot;:16.59549960399236,&quot;top&quot;:-0.1443748414046695,&quot;width&quot;:922.9500244140629}"/>
  <p:tag name="KSO_WM_DIAGRAM_COLOR_MATCH_VALUE" val="{&quot;shape&quot;:{&quot;fill&quot;:{&quot;solid&quot;:{&quot;brightness&quot;:0.6000000238418579,&quot;colorType&quot;:1,&quot;foreColorIndex&quot;:13,&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15"/>
  <p:tag name="KSO_WM_UNIT_SHADOW_SCHEMECOLOR_INDEX" val="14"/>
  <p:tag name="KSO_WM_UNIT_TEXT_FILL_FORE_SCHEMECOLOR_INDEX_BRIGHTNESS" val="0"/>
  <p:tag name="KSO_WM_UNIT_TEXT_FILL_FORE_SCHEMECOLOR_INDEX" val="2"/>
  <p:tag name="KSO_WM_UNIT_TEXT_FILL_TYPE" val="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8183_2*l_h_i*1_1_1"/>
  <p:tag name="KSO_WM_TEMPLATE_CATEGORY" val="diagram"/>
  <p:tag name="KSO_WM_TEMPLATE_INDEX" val="20238183"/>
  <p:tag name="KSO_WM_UNIT_LAYERLEVEL" val="1_1_1"/>
  <p:tag name="KSO_WM_TAG_VERSION" val="3.0"/>
  <p:tag name="KSO_WM_UNIT_FILL_TYPE" val="1"/>
  <p:tag name="KSO_WM_UNIT_FILL_FORE_SCHEMECOLOR_INDEX" val="13"/>
  <p:tag name="KSO_WM_UNIT_FILL_FORE_SCHEMECOLOR_INDEX_BRIGHTNESS" val="0.6"/>
  <p:tag name="KSO_WM_UNIT_LINE_FORE_SCHEMECOLOR_INDEX" val="13"/>
</p:tagLst>
</file>

<file path=ppt/tags/tag18.xml><?xml version="1.0" encoding="utf-8"?>
<p:tagLst xmlns:p="http://schemas.openxmlformats.org/presentationml/2006/main">
  <p:tag name="AS_NET" val="7.0.19"/>
  <p:tag name="AS_OS" val="Unix 5.15.0.122"/>
  <p:tag name="AS_RELEASE_DATE" val="2024.09.14"/>
  <p:tag name="AS_TITLE" val="Aspose.Slides for .NET Standard 2.0"/>
  <p:tag name="AS_VERSION" val="24.9"/>
  <p:tag name="resource_record_key" val="{&quot;70&quot;:[3321360]}"/>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8.xml><?xml version="1.0" encoding="utf-8"?>
<p:tagLst xmlns:p="http://schemas.openxmlformats.org/presentationml/2006/main">
  <p:tag name="TABLE_ENDDRAG_ORIGIN_RECT" val="903*339"/>
  <p:tag name="TABLE_ENDDRAG_RECT" val="36*137*903*340"/>
</p:tagLst>
</file>

<file path=ppt/tags/tag9.xml><?xml version="1.0" encoding="utf-8"?>
<p:tagLst xmlns:p="http://schemas.openxmlformats.org/presentationml/2006/main">
  <p:tag name="TABLE_ENDDRAG_ORIGIN_RECT" val="857*432"/>
  <p:tag name="TABLE_ENDDRAG_RECT" val="43*37*857*43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77">
      <a:dk1>
        <a:srgbClr val="282828"/>
      </a:dk1>
      <a:lt1>
        <a:srgbClr val="FFFFFF"/>
      </a:lt1>
      <a:dk2>
        <a:srgbClr val="282828"/>
      </a:dk2>
      <a:lt2>
        <a:srgbClr val="FAFAFA"/>
      </a:lt2>
      <a:accent1>
        <a:srgbClr val="FFC639"/>
      </a:accent1>
      <a:accent2>
        <a:srgbClr val="F29B6B"/>
      </a:accent2>
      <a:accent3>
        <a:srgbClr val="CCD4FB"/>
      </a:accent3>
      <a:accent4>
        <a:srgbClr val="2B7158"/>
      </a:accent4>
      <a:accent5>
        <a:srgbClr val="456AB8"/>
      </a:accent5>
      <a:accent6>
        <a:srgbClr val="363836"/>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17365</Words>
  <Application>WPS Presentation</Application>
  <PresentationFormat>On-screen Show (4:3)</PresentationFormat>
  <Paragraphs>644</Paragraphs>
  <Slides>29</Slides>
  <Notes>8</Notes>
  <HiddenSlides>3</HiddenSlides>
  <MMClips>0</MMClips>
  <ScaleCrop>false</ScaleCrop>
  <HeadingPairs>
    <vt:vector size="6" baseType="variant">
      <vt:variant>
        <vt:lpstr>已用的字体</vt:lpstr>
      </vt:variant>
      <vt:variant>
        <vt:i4>22</vt:i4>
      </vt:variant>
      <vt:variant>
        <vt:lpstr>主题</vt:lpstr>
      </vt:variant>
      <vt:variant>
        <vt:i4>2</vt:i4>
      </vt:variant>
      <vt:variant>
        <vt:lpstr>幻灯片标题</vt:lpstr>
      </vt:variant>
      <vt:variant>
        <vt:i4>29</vt:i4>
      </vt:variant>
    </vt:vector>
  </HeadingPairs>
  <TitlesOfParts>
    <vt:vector size="53" baseType="lpstr">
      <vt:lpstr>Arial</vt:lpstr>
      <vt:lpstr>SimSun</vt:lpstr>
      <vt:lpstr>Wingdings</vt:lpstr>
      <vt:lpstr>Open Sans</vt:lpstr>
      <vt:lpstr>Arial</vt:lpstr>
      <vt:lpstr>Calibri</vt:lpstr>
      <vt:lpstr>Poppins SemiBold</vt:lpstr>
      <vt:lpstr>Aharoni</vt:lpstr>
      <vt:lpstr>Yu Gothic UI Semibold</vt:lpstr>
      <vt:lpstr>Plus Jakarta Sans</vt:lpstr>
      <vt:lpstr>Montserrat Medium</vt:lpstr>
      <vt:lpstr>Segoe Print</vt:lpstr>
      <vt:lpstr>Cambria</vt:lpstr>
      <vt:lpstr>Verdana</vt:lpstr>
      <vt:lpstr>Montserrat</vt:lpstr>
      <vt:lpstr>Verdana</vt:lpstr>
      <vt:lpstr>Lucida Bright</vt:lpstr>
      <vt:lpstr>Microsoft YaHei</vt:lpstr>
      <vt:lpstr>Arial Unicode MS</vt:lpstr>
      <vt:lpstr>Bookman Old Style</vt:lpstr>
      <vt:lpstr>Wingdings</vt:lpstr>
      <vt:lpstr>Times New Roman</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Meghana Bikki</cp:lastModifiedBy>
  <cp:revision>48</cp:revision>
  <cp:lastPrinted>2025-01-04T04:35:00Z</cp:lastPrinted>
  <dcterms:created xsi:type="dcterms:W3CDTF">2025-01-04T04:35:00Z</dcterms:created>
  <dcterms:modified xsi:type="dcterms:W3CDTF">2025-03-17T08:25:40Z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6067FF14C08E4D2795C0B55800E59C3A_12</vt:lpwstr>
  </property>
  <property fmtid="{D5CDD505-2E9C-101B-9397-08002B2CF9AE}" pid="3" name="KSOProductBuildVer">
    <vt:lpwstr>1033-12.2.0.20326</vt:lpwstr>
  </property>
</Properties>
</file>